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5143500" cx="9144000"/>
  <p:notesSz cx="6858000" cy="9144000"/>
  <p:embeddedFontLst>
    <p:embeddedFont>
      <p:font typeface="Proxima Nova"/>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E113661-766A-4914-9DC4-E951E1FF0481}">
  <a:tblStyle styleId="{FE113661-766A-4914-9DC4-E951E1FF0481}"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roximaNova-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ProximaNova-italic.fntdata"/><Relationship Id="rId30" Type="http://schemas.openxmlformats.org/officeDocument/2006/relationships/slide" Target="slides/slide25.xml"/><Relationship Id="rId74" Type="http://schemas.openxmlformats.org/officeDocument/2006/relationships/font" Target="fonts/ProximaNova-bold.fntdata"/><Relationship Id="rId33" Type="http://schemas.openxmlformats.org/officeDocument/2006/relationships/slide" Target="slides/slide28.xml"/><Relationship Id="rId32" Type="http://schemas.openxmlformats.org/officeDocument/2006/relationships/slide" Target="slides/slide27.xml"/><Relationship Id="rId76" Type="http://schemas.openxmlformats.org/officeDocument/2006/relationships/font" Target="fonts/ProximaNova-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techloop.io/funniest-programming-memes-1da50c5229d"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Unity_Technologies_logo.svg" TargetMode="External"/><Relationship Id="rId3" Type="http://schemas.openxmlformats.org/officeDocument/2006/relationships/hyperlink" Target="https://www.google.com/search?q=sourcetree+logo&amp;rlz=1C1CHFX_enUS602US603&amp;source=lnms&amp;tbm=isch&amp;sa=X&amp;ved=0ahUKEwinpJLA48PXAhUI04MKHatGD2sQ_AUICigB&amp;biw=1524&amp;bih=734#imgrc=9XEG3IpGamQSjM" TargetMode="External"/><Relationship Id="rId4" Type="http://schemas.openxmlformats.org/officeDocument/2006/relationships/hyperlink" Target="https://www.google.com/search?rlz=1C1CHFX_enUS602US603&amp;biw=1524&amp;bih=734&amp;tbm=isch&amp;sa=1&amp;ei=EOANWoHJKoKKmQH_kZC4AQ&amp;q=putty+logo&amp;oq=putty+logo&amp;gs_l=psy-ab.3..0j0i5i30k1l4j0i10i24k1l2.20144.20845.0.21235.5.5.0.0.0.0.186.456.0j3.3.0....0...1.1.64.psy-ab..2.3.456...0i67k1j0i7i30k1j0i7i5i30k1.0.QBValcHmiP0#imgrc=7AOMGVHctEOEhM" TargetMode="External"/><Relationship Id="rId5" Type="http://schemas.openxmlformats.org/officeDocument/2006/relationships/hyperlink" Target="https://www.google.com/search?q=gitlab+logo&amp;rlz=1C1CHFX_enUS602US603&amp;source=lnms&amp;tbm=isch&amp;sa=X&amp;ved=0ahUKEwiki5fb48PXAhUp4YMKHVvIDfMQ_AUICigB&amp;biw=1524&amp;bih=734#imgrc=WoFU5ZrxYlj3z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dm.depaul.edu/academics/Pages/BS-in-Game-Programming.aspx"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Image Source:</a:t>
            </a:r>
          </a:p>
          <a:p>
            <a:pPr indent="0" lvl="0" marL="0" rtl="0">
              <a:spcBef>
                <a:spcPts val="0"/>
              </a:spcBef>
              <a:buNone/>
            </a:pPr>
            <a:r>
              <a:rPr lang="en"/>
              <a:t>Left image       https://online.odu.edu/programs/computer-science-ms</a:t>
            </a:r>
          </a:p>
          <a:p>
            <a:pPr indent="0" lvl="0" marL="0" rtl="0">
              <a:spcBef>
                <a:spcPts val="0"/>
              </a:spcBef>
              <a:buNone/>
            </a:pPr>
            <a:r>
              <a:rPr lang="en"/>
              <a:t>Middle image: https://online.odu.edu/programs/computer-science</a:t>
            </a:r>
          </a:p>
          <a:p>
            <a:pPr indent="0" lvl="0" marL="0" rtl="0">
              <a:spcBef>
                <a:spcPts val="0"/>
              </a:spcBef>
              <a:buNone/>
            </a:pPr>
            <a:r>
              <a:rPr lang="en"/>
              <a:t>Right image: Pending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Image source 1: </a:t>
            </a:r>
            <a:r>
              <a:rPr lang="en" u="sng">
                <a:solidFill>
                  <a:schemeClr val="hlink"/>
                </a:solidFill>
                <a:hlinkClick r:id="rId2"/>
              </a:rPr>
              <a:t>https://medium.com/@techloop.io/funniest-programming-memes-1da50c5229d</a:t>
            </a:r>
          </a:p>
          <a:p>
            <a:pPr indent="0" lvl="0" marL="0">
              <a:spcBef>
                <a:spcPts val="0"/>
              </a:spcBef>
              <a:buNone/>
            </a:pPr>
            <a:r>
              <a:rPr lang="en"/>
              <a:t>This slide illustrated the possible potential design choices of the game designed to teach users how to program.</a:t>
            </a:r>
          </a:p>
          <a:p>
            <a:pPr indent="0" lvl="0" marL="0">
              <a:spcBef>
                <a:spcPts val="0"/>
              </a:spcBef>
              <a:buNone/>
            </a:pPr>
            <a:r>
              <a:rPr lang="en"/>
              <a:t>•First bulletin explains that the game will enhance a relatable and applicable design to provide a more realistic approach.   </a:t>
            </a:r>
          </a:p>
          <a:p>
            <a:pPr indent="0" lvl="0" marL="0">
              <a:spcBef>
                <a:spcPts val="0"/>
              </a:spcBef>
              <a:buNone/>
            </a:pPr>
            <a:r>
              <a:rPr lang="en"/>
              <a:t>•The second bulletin explains and contents that a realistic approach promotes a learning improvement mainly on teaching OOP concepts.</a:t>
            </a:r>
          </a:p>
          <a:p>
            <a:pPr indent="0" lvl="0" marL="0">
              <a:spcBef>
                <a:spcPts val="0"/>
              </a:spcBef>
              <a:buNone/>
            </a:pPr>
            <a:r>
              <a:rPr lang="en"/>
              <a:t>•Third bulletin contents that a balance of gameplay and programming at the same time will engage the player more pragmatically rather than sacrifice their experience.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Still need to make boxes and numbers all neat and uniform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sz="700">
                <a:solidFill>
                  <a:srgbClr val="5B5B5B"/>
                </a:solidFill>
                <a:latin typeface="Proxima Nova"/>
                <a:ea typeface="Proxima Nova"/>
                <a:cs typeface="Proxima Nova"/>
                <a:sym typeface="Proxima Nova"/>
              </a:rPr>
              <a:t>Image source: </a:t>
            </a:r>
            <a:r>
              <a:rPr lang="en" sz="700" u="sng">
                <a:solidFill>
                  <a:schemeClr val="hlink"/>
                </a:solidFill>
                <a:latin typeface="Proxima Nova"/>
                <a:ea typeface="Proxima Nova"/>
                <a:cs typeface="Proxima Nova"/>
                <a:sym typeface="Proxima Nova"/>
                <a:hlinkClick r:id="rId2"/>
              </a:rPr>
              <a:t>https://commons.wikimedia.org/wiki/File:Unity_Technologies_logo.svg</a:t>
            </a:r>
          </a:p>
          <a:p>
            <a:pPr indent="0" lvl="0" marL="0">
              <a:spcBef>
                <a:spcPts val="0"/>
              </a:spcBef>
              <a:buNone/>
            </a:pPr>
            <a:r>
              <a:t/>
            </a:r>
            <a:endParaRPr sz="700">
              <a:solidFill>
                <a:srgbClr val="5B5B5B"/>
              </a:solidFill>
              <a:latin typeface="Proxima Nova"/>
              <a:ea typeface="Proxima Nova"/>
              <a:cs typeface="Proxima Nova"/>
              <a:sym typeface="Proxima Nova"/>
            </a:endParaRPr>
          </a:p>
          <a:p>
            <a:pPr indent="0" lvl="0" marL="0">
              <a:spcBef>
                <a:spcPts val="0"/>
              </a:spcBef>
              <a:buNone/>
            </a:pPr>
            <a:r>
              <a:rPr lang="en" u="sng">
                <a:solidFill>
                  <a:schemeClr val="hlink"/>
                </a:solidFill>
                <a:hlinkClick r:id="rId3"/>
              </a:rPr>
              <a:t>https://www.google.com/search?q=sourcetree+logo&amp;rlz=1C1CHFX_enUS602US603&amp;source=lnms&amp;tbm=isch&amp;sa=X&amp;ved=0ahUKEwinpJLA48PXAhUI04MKHatGD2sQ_AUICigB&amp;biw=1524&amp;bih=734#imgrc=9XEG3IpGamQSjM</a:t>
            </a:r>
            <a:r>
              <a:rPr lang="en"/>
              <a:t>:</a:t>
            </a:r>
          </a:p>
          <a:p>
            <a:pPr indent="0" lvl="0" marL="0">
              <a:spcBef>
                <a:spcPts val="0"/>
              </a:spcBef>
              <a:buNone/>
            </a:pPr>
            <a:r>
              <a:t/>
            </a:r>
            <a:endParaRPr/>
          </a:p>
          <a:p>
            <a:pPr indent="0" lvl="0" marL="0">
              <a:spcBef>
                <a:spcPts val="0"/>
              </a:spcBef>
              <a:buNone/>
            </a:pPr>
            <a:r>
              <a:rPr lang="en" u="sng">
                <a:solidFill>
                  <a:schemeClr val="hlink"/>
                </a:solidFill>
                <a:hlinkClick r:id="rId4"/>
              </a:rPr>
              <a:t>https://www.google.com/search?rlz=1C1CHFX_enUS602US603&amp;biw=1524&amp;bih=734&amp;tbm=isch&amp;sa=1&amp;ei=EOANWoHJKoKKmQH_kZC4AQ&amp;q=putty+logo&amp;oq=putty+logo&amp;gs_l=psy-ab.3..0j0i5i30k1l4j0i10i24k1l2.20144.20845.0.21235.5.5.0.0.0.0.186.456.0j3.3.0....0...1.1.64.psy-ab..2.3.456...0i67k1j0i7i30k1j0i7i5i30k1.0.QBValcHmiP0#imgrc=7AOMGVHctEOEhM</a:t>
            </a:r>
            <a:r>
              <a:rPr lang="en"/>
              <a:t>:</a:t>
            </a:r>
          </a:p>
          <a:p>
            <a:pPr indent="0" lvl="0" marL="0">
              <a:spcBef>
                <a:spcPts val="0"/>
              </a:spcBef>
              <a:buNone/>
            </a:pPr>
            <a:r>
              <a:t/>
            </a:r>
            <a:endParaRPr/>
          </a:p>
          <a:p>
            <a:pPr indent="0" lvl="0" marL="0">
              <a:spcBef>
                <a:spcPts val="0"/>
              </a:spcBef>
              <a:buNone/>
            </a:pPr>
            <a:r>
              <a:rPr lang="en" u="sng">
                <a:solidFill>
                  <a:schemeClr val="hlink"/>
                </a:solidFill>
                <a:hlinkClick r:id="rId5"/>
              </a:rPr>
              <a:t>https://www.google.com/search?q=gitlab+logo&amp;rlz=1C1CHFX_enUS602US603&amp;source=lnms&amp;tbm=isch&amp;sa=X&amp;ved=0ahUKEwiki5fb48PXAhUp4YMKHVvIDfMQ_AUICigB&amp;biw=1524&amp;bih=734#imgrc=WoFU5ZrxYlj3zM</a:t>
            </a:r>
            <a:r>
              <a:rPr lang="en"/>
              <a:t>:</a:t>
            </a:r>
          </a:p>
          <a:p>
            <a:pPr indent="0" lvl="0" marL="0">
              <a:spcBef>
                <a:spcPts val="0"/>
              </a:spcBef>
              <a:buNone/>
            </a:pPr>
            <a:r>
              <a:t/>
            </a:r>
            <a:endParaRPr/>
          </a:p>
          <a:p>
            <a:pPr indent="0" lvl="0" mar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Shape 4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9" name="Shape 4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Shape 4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7" name="Shape 4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5" name="Shape 4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1" name="Shape 4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Image 1source:</a:t>
            </a:r>
            <a:r>
              <a:rPr lang="en" u="sng">
                <a:solidFill>
                  <a:schemeClr val="accent5"/>
                </a:solidFill>
                <a:hlinkClick r:id="rId2"/>
              </a:rPr>
              <a:t>http://www.cdm.depaul.edu/academics/Pages/BS-in-Game-Programming.asx</a:t>
            </a:r>
          </a:p>
          <a:p>
            <a:pPr indent="0" lvl="0" marL="0" rtl="0">
              <a:spcBef>
                <a:spcPts val="0"/>
              </a:spcBef>
              <a:buNone/>
            </a:pPr>
            <a:r>
              <a:rPr lang="en"/>
              <a:t>Image 2 source:Peter Riley’s presentation</a:t>
            </a:r>
          </a:p>
          <a:p>
            <a:pPr indent="0" lvl="0" marL="0" rtl="0">
              <a:spcBef>
                <a:spcPts val="0"/>
              </a:spcBef>
              <a:buNone/>
            </a:pPr>
            <a:r>
              <a:t/>
            </a:r>
            <a:endParaRPr/>
          </a:p>
          <a:p>
            <a:pPr indent="0" lvl="0" marL="0" rtl="0">
              <a:spcBef>
                <a:spcPts val="0"/>
              </a:spcBef>
              <a:buNone/>
            </a:pPr>
            <a:r>
              <a:rPr lang="en"/>
              <a:t>The purpose of this slide is to illustrate our proposal as to why a game is the most solid approach to the previously mentioned societal problem. The five bulleten points describe the following:</a:t>
            </a:r>
          </a:p>
          <a:p>
            <a:pPr indent="0" lvl="0" marL="0" rtl="0">
              <a:spcBef>
                <a:spcPts val="0"/>
              </a:spcBef>
              <a:buNone/>
            </a:pPr>
            <a:r>
              <a:rPr lang="en"/>
              <a:t>•It is generally inferred that games in particular enhance interest in people. Thus, a game that is designed to teach a particular subject can be highly assumed that it gain the learner’s interest.</a:t>
            </a:r>
          </a:p>
          <a:p>
            <a:pPr indent="0" lvl="0" marL="0" rtl="0">
              <a:spcBef>
                <a:spcPts val="0"/>
              </a:spcBef>
              <a:buNone/>
            </a:pPr>
            <a:r>
              <a:rPr lang="en"/>
              <a:t>•In addition, interaction in general allows one to cope with the learning content aspect in natural way that engages interest.</a:t>
            </a:r>
          </a:p>
          <a:p>
            <a:pPr indent="0" lvl="0" marL="0" rtl="0">
              <a:spcBef>
                <a:spcPts val="0"/>
              </a:spcBef>
              <a:buNone/>
            </a:pPr>
            <a:r>
              <a:rPr lang="en"/>
              <a:t>•The traditional learning style has become increasingly primitive with the emerge of new technologies. Thus, a learning game can provide a more dynamic and interactive way of learning and in order to ignore the more traditional way.</a:t>
            </a:r>
          </a:p>
          <a:p>
            <a:pPr indent="0" lvl="0" marL="0" rtl="0">
              <a:spcBef>
                <a:spcPts val="0"/>
              </a:spcBef>
              <a:buNone/>
            </a:pPr>
            <a:r>
              <a:rPr lang="en"/>
              <a:t>•On aspect that makes a game a more asynchronous way of learning is that an instructor is not required to present for the learner to learn. This is one extremely positive aspect in the sense that such game will provide all the learning material available to the user..</a:t>
            </a:r>
          </a:p>
          <a:p>
            <a:pPr indent="0" lvl="0" marL="0" rtl="0">
              <a:spcBef>
                <a:spcPts val="0"/>
              </a:spcBef>
              <a:buNone/>
            </a:pPr>
            <a:r>
              <a:rPr lang="en"/>
              <a:t>•As previously mentioned with regards to the stats on the CS student dilemma progression, it is noted that students struggle with the programming aspect of object oriented and problem solving. Therefore, it is highly and potentially inferred that a game ideally allow the user to grasp, retain, and regurgitate such aspects.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9" name="Shape 4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Shape 5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7" name="Shape 5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Shape 5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5" name="Shape 5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Shape 5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2" name="Shape 5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9" name="Shape 5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5" name="Shape 5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Shape 5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3" name="Shape 5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Shape 5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1" name="Shape 5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Shape 5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9" name="Shape 5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6" name="Shape 5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ONR: Office of Naval Research.</a:t>
            </a:r>
          </a:p>
          <a:p>
            <a:pPr indent="0" lvl="0" marL="0" rtl="0">
              <a:spcBef>
                <a:spcPts val="0"/>
              </a:spcBef>
              <a:buNone/>
            </a:pPr>
            <a:r>
              <a:rPr lang="en"/>
              <a:t>WebMD: Medical Organizational website that conducts research on various </a:t>
            </a:r>
          </a:p>
          <a:p>
            <a:pPr indent="0" lvl="0" marL="0" rtl="0">
              <a:spcBef>
                <a:spcPts val="0"/>
              </a:spcBef>
              <a:buNone/>
            </a:pPr>
            <a:r>
              <a:rPr lang="en"/>
              <a:t>Stats Source:</a:t>
            </a:r>
          </a:p>
          <a:p>
            <a:pPr indent="0" lvl="0" marL="0" rtl="0">
              <a:spcBef>
                <a:spcPts val="0"/>
              </a:spcBef>
              <a:buNone/>
            </a:pPr>
            <a:r>
              <a:rPr lang="en"/>
              <a:t>The Benefits of Video Games. (2011, December 26). Retrieved October 19, 2017, from http://abcnews.go.com/blogs/technology/2011/12/the-benefits-of-video-games/</a:t>
            </a:r>
            <a:br>
              <a:rPr lang="en"/>
            </a:br>
          </a:p>
          <a:p>
            <a:pPr indent="0" lvl="0" marL="0" rtl="0">
              <a:spcBef>
                <a:spcPts val="0"/>
              </a:spcBef>
              <a:buNone/>
            </a:pPr>
            <a:r>
              <a:rPr lang="en"/>
              <a:t>The purpose of this slide is to inform on the information gathered regarding some research statistics by various organizations on the postive aspects of using games as a learning tool.</a:t>
            </a:r>
          </a:p>
          <a:p>
            <a:pPr indent="0" lvl="0" marL="0" rtl="0">
              <a:spcBef>
                <a:spcPts val="0"/>
              </a:spcBef>
              <a:buNone/>
            </a:pPr>
            <a:r>
              <a:rPr lang="en"/>
              <a:t>•The first bulletin briefly explains that the mentioned three organizations investigated and determine that video games provided various positive aspects that help individuals become more engaged in the learning process.</a:t>
            </a:r>
          </a:p>
          <a:p>
            <a:pPr indent="0" lvl="0" marL="0" rtl="0">
              <a:spcBef>
                <a:spcPts val="0"/>
              </a:spcBef>
              <a:buNone/>
            </a:pPr>
            <a:r>
              <a:rPr lang="en"/>
              <a:t>•The second bullet points points out specific numeric statistics on the average percent of individual that played games showed an improvement on the understanding on the particular material the game was teaching.</a:t>
            </a:r>
          </a:p>
          <a:p>
            <a:pPr indent="0" lvl="0" marL="0" rtl="0">
              <a:spcBef>
                <a:spcPts val="0"/>
              </a:spcBef>
              <a:buNone/>
            </a:pPr>
            <a:r>
              <a:rPr lang="en"/>
              <a:t>•The third bulletin concludes that the investigation conducted by this study supports the idea that games can be versatile in the aspect of getting users engaged in the learning process.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Shape 5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3" name="Shape 5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Shape 5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0" name="Shape 5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Data trends of students not following a course series in the expected order and changes in class volume exist, which could indicate that students are leaving the major for less intense fields.</a:t>
            </a:r>
          </a:p>
          <a:p>
            <a:pPr indent="0" lvl="0" marL="0" rtl="0">
              <a:spcBef>
                <a:spcPts val="0"/>
              </a:spcBef>
              <a:buNone/>
            </a:pPr>
            <a:r>
              <a:rPr lang="en"/>
              <a:t>The dropoff in student numbers from CS150 to CS250 is related to differing major requirements and course overlap, but the decrease in student body is significant enough to warrant a deeper look into later classes in the major path.</a:t>
            </a:r>
          </a:p>
          <a:p>
            <a:pPr indent="0" lvl="0" mar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Shape 5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7" name="Shape 5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Shape 5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4" name="Shape 5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Shape 6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2" name="Shape 6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Shape 6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0" name="Shape 6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Shape 6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8" name="Shape 6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Shape 6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9" name="Shape 6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ts val="14000"/>
              <a:buNone/>
              <a:defRPr b="1" sz="14000"/>
            </a:lvl1pPr>
            <a:lvl2pPr lvl="1" algn="ctr">
              <a:spcBef>
                <a:spcPts val="0"/>
              </a:spcBef>
              <a:buSzPts val="14000"/>
              <a:buNone/>
              <a:defRPr b="1" sz="14000"/>
            </a:lvl2pPr>
            <a:lvl3pPr lvl="2" algn="ctr">
              <a:spcBef>
                <a:spcPts val="0"/>
              </a:spcBef>
              <a:buSzPts val="14000"/>
              <a:buNone/>
              <a:defRPr b="1" sz="14000"/>
            </a:lvl3pPr>
            <a:lvl4pPr lvl="3" algn="ctr">
              <a:spcBef>
                <a:spcPts val="0"/>
              </a:spcBef>
              <a:buSzPts val="14000"/>
              <a:buNone/>
              <a:defRPr b="1" sz="14000"/>
            </a:lvl4pPr>
            <a:lvl5pPr lvl="4" algn="ctr">
              <a:spcBef>
                <a:spcPts val="0"/>
              </a:spcBef>
              <a:buSzPts val="14000"/>
              <a:buNone/>
              <a:defRPr b="1" sz="14000"/>
            </a:lvl5pPr>
            <a:lvl6pPr lvl="5" algn="ctr">
              <a:spcBef>
                <a:spcPts val="0"/>
              </a:spcBef>
              <a:buSzPts val="14000"/>
              <a:buNone/>
              <a:defRPr b="1" sz="14000"/>
            </a:lvl6pPr>
            <a:lvl7pPr lvl="6" algn="ctr">
              <a:spcBef>
                <a:spcPts val="0"/>
              </a:spcBef>
              <a:buSzPts val="14000"/>
              <a:buNone/>
              <a:defRPr b="1" sz="14000"/>
            </a:lvl7pPr>
            <a:lvl8pPr lvl="7" algn="ctr">
              <a:spcBef>
                <a:spcPts val="0"/>
              </a:spcBef>
              <a:buSzPts val="14000"/>
              <a:buNone/>
              <a:defRPr b="1" sz="14000"/>
            </a:lvl8pPr>
            <a:lvl9pPr lvl="8" algn="ctr">
              <a:spcBef>
                <a:spcPts val="0"/>
              </a:spcBef>
              <a:buSzPts val="14000"/>
              <a:buNone/>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jpg"/><Relationship Id="rId4" Type="http://schemas.openxmlformats.org/officeDocument/2006/relationships/hyperlink" Target="https://medium.com/@techloop.io/funniest-programming-memes-1da50c5229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2.jpg"/><Relationship Id="rId6"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 Id="rId11" Type="http://schemas.openxmlformats.org/officeDocument/2006/relationships/image" Target="../media/image8.png"/><Relationship Id="rId10"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5.png"/><Relationship Id="rId4" Type="http://schemas.openxmlformats.org/officeDocument/2006/relationships/image" Target="../media/image34.png"/><Relationship Id="rId5"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8.png"/><Relationship Id="rId4" Type="http://schemas.openxmlformats.org/officeDocument/2006/relationships/image" Target="../media/image37.png"/><Relationship Id="rId5"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hyperlink" Target="http://www.cdm.depaul.edu/academics/Pages/BS-in-Game-Programming.asp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www.assetstore.unity3d.com/en/" TargetMode="External"/><Relationship Id="rId4" Type="http://schemas.openxmlformats.org/officeDocument/2006/relationships/hyperlink" Target="https://www.computerscienceonline.org/cs-programs-before-college/" TargetMode="External"/><Relationship Id="rId5" Type="http://schemas.openxmlformats.org/officeDocument/2006/relationships/hyperlink" Target="https://drive.google.com/drive/u/1/folders/0B_xCQd8Vk2BnSU1hNnJwSXB1NE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www.youtube.com/watch?v=QBvgzFgZaOQ" TargetMode="External"/><Relationship Id="rId4" Type="http://schemas.openxmlformats.org/officeDocument/2006/relationships/image" Target="../media/image4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www.youtube.com/watch?v=VnHRaWl8Y8w" TargetMode="External"/><Relationship Id="rId4" Type="http://schemas.openxmlformats.org/officeDocument/2006/relationships/image" Target="../media/image4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43.png"/><Relationship Id="rId4" Type="http://schemas.openxmlformats.org/officeDocument/2006/relationships/image" Target="../media/image46.png"/><Relationship Id="rId5"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11700" y="2015075"/>
            <a:ext cx="8520600" cy="792600"/>
          </a:xfrm>
          <a:prstGeom prst="rect">
            <a:avLst/>
          </a:prstGeom>
        </p:spPr>
        <p:txBody>
          <a:bodyPr anchorCtr="0" anchor="b" bIns="91425" lIns="91425" rIns="91425" wrap="square" tIns="91425">
            <a:noAutofit/>
          </a:bodyPr>
          <a:lstStyle/>
          <a:p>
            <a:pPr indent="0" lvl="0" marL="0">
              <a:spcBef>
                <a:spcPts val="0"/>
              </a:spcBef>
              <a:buNone/>
            </a:pPr>
            <a:r>
              <a:rPr lang="en"/>
              <a:t>Design-</a:t>
            </a:r>
          </a:p>
          <a:p>
            <a:pPr indent="0" lvl="0" marL="0" rtl="0">
              <a:spcBef>
                <a:spcPts val="0"/>
              </a:spcBef>
              <a:buNone/>
            </a:pPr>
            <a:r>
              <a:rPr lang="en"/>
              <a:t>P</a:t>
            </a:r>
            <a:r>
              <a:rPr lang="en">
                <a:solidFill>
                  <a:schemeClr val="lt2"/>
                </a:solidFill>
              </a:rPr>
              <a:t>o</a:t>
            </a:r>
            <a:r>
              <a:rPr lang="en"/>
              <a:t>lyM</a:t>
            </a:r>
            <a:r>
              <a:rPr lang="en">
                <a:solidFill>
                  <a:schemeClr val="lt2"/>
                </a:solidFill>
              </a:rPr>
              <a:t>o</a:t>
            </a:r>
            <a:r>
              <a:rPr lang="en"/>
              <a:t>r</a:t>
            </a:r>
            <a:r>
              <a:rPr lang="en">
                <a:solidFill>
                  <a:schemeClr val="lt2"/>
                </a:solidFill>
              </a:rPr>
              <a:t>p</a:t>
            </a:r>
            <a:r>
              <a:rPr lang="en"/>
              <a:t>her</a:t>
            </a:r>
          </a:p>
        </p:txBody>
      </p:sp>
      <p:sp>
        <p:nvSpPr>
          <p:cNvPr id="60" name="Shape 60"/>
          <p:cNvSpPr txBox="1"/>
          <p:nvPr>
            <p:ph idx="1" type="subTitle"/>
          </p:nvPr>
        </p:nvSpPr>
        <p:spPr>
          <a:xfrm>
            <a:off x="311700" y="3203850"/>
            <a:ext cx="8520600" cy="1324800"/>
          </a:xfrm>
          <a:prstGeom prst="rect">
            <a:avLst/>
          </a:prstGeom>
        </p:spPr>
        <p:txBody>
          <a:bodyPr anchorCtr="0" anchor="t" bIns="91425" lIns="91425" rIns="91425" wrap="square" tIns="91425">
            <a:noAutofit/>
          </a:bodyPr>
          <a:lstStyle/>
          <a:p>
            <a:pPr indent="0" lvl="0" marL="0">
              <a:spcBef>
                <a:spcPts val="0"/>
              </a:spcBef>
              <a:buNone/>
            </a:pPr>
            <a:r>
              <a:rPr lang="en"/>
              <a:t>CS 410 - Team Silver</a:t>
            </a:r>
          </a:p>
          <a:p>
            <a:pPr indent="0" lvl="0" marL="0">
              <a:spcBef>
                <a:spcPts val="0"/>
              </a:spcBef>
              <a:buNone/>
            </a:pPr>
            <a:r>
              <a:rPr lang="en"/>
              <a:t>Old Dominion University</a:t>
            </a:r>
          </a:p>
          <a:p>
            <a:pPr indent="0" lvl="0" marL="0" rtl="0">
              <a:spcBef>
                <a:spcPts val="0"/>
              </a:spcBef>
              <a:buNone/>
            </a:pPr>
            <a:r>
              <a:rPr lang="en"/>
              <a:t>December 7, 2017</a:t>
            </a:r>
          </a:p>
        </p:txBody>
      </p:sp>
      <p:sp>
        <p:nvSpPr>
          <p:cNvPr id="61" name="Shape 61"/>
          <p:cNvSpPr txBox="1"/>
          <p:nvPr>
            <p:ph idx="12" type="sldNum"/>
          </p:nvPr>
        </p:nvSpPr>
        <p:spPr>
          <a:xfrm>
            <a:off x="6871654" y="4663225"/>
            <a:ext cx="2149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Student Progression Dilemma - Table &amp; Graph</a:t>
            </a:r>
          </a:p>
        </p:txBody>
      </p:sp>
      <p:sp>
        <p:nvSpPr>
          <p:cNvPr id="148" name="Shape 148"/>
          <p:cNvSpPr txBox="1"/>
          <p:nvPr>
            <p:ph idx="12" type="sldNum"/>
          </p:nvPr>
        </p:nvSpPr>
        <p:spPr>
          <a:xfrm>
            <a:off x="6557423" y="4663225"/>
            <a:ext cx="24636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graphicFrame>
        <p:nvGraphicFramePr>
          <p:cNvPr id="149" name="Shape 149"/>
          <p:cNvGraphicFramePr/>
          <p:nvPr/>
        </p:nvGraphicFramePr>
        <p:xfrm>
          <a:off x="611225" y="1249350"/>
          <a:ext cx="3000000" cy="3000000"/>
        </p:xfrm>
        <a:graphic>
          <a:graphicData uri="http://schemas.openxmlformats.org/drawingml/2006/table">
            <a:tbl>
              <a:tblPr>
                <a:noFill/>
                <a:tableStyleId>{FE113661-766A-4914-9DC4-E951E1FF0481}</a:tableStyleId>
              </a:tblPr>
              <a:tblGrid>
                <a:gridCol w="666300"/>
                <a:gridCol w="707875"/>
                <a:gridCol w="659275"/>
                <a:gridCol w="596825"/>
                <a:gridCol w="646025"/>
                <a:gridCol w="646025"/>
              </a:tblGrid>
              <a:tr h="578525">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150</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250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361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330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350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indent="0" lvl="0" marL="0" rtl="0">
                        <a:spcBef>
                          <a:spcPts val="0"/>
                        </a:spcBef>
                        <a:buNone/>
                      </a:pPr>
                      <a:r>
                        <a:rPr lang="en"/>
                        <a:t>2013-2014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804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327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161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111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93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indent="0" lvl="0" marL="0" rtl="0">
                        <a:spcBef>
                          <a:spcPts val="0"/>
                        </a:spcBef>
                        <a:buNone/>
                      </a:pPr>
                      <a:r>
                        <a:rPr lang="en"/>
                        <a:t>2014-2015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672 </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lgn="ctr">
                        <a:spcBef>
                          <a:spcPts val="0"/>
                        </a:spcBef>
                        <a:buNone/>
                      </a:pPr>
                      <a:r>
                        <a:rPr lang="en">
                          <a:latin typeface="Proxima Nova"/>
                          <a:ea typeface="Proxima Nova"/>
                          <a:cs typeface="Proxima Nova"/>
                          <a:sym typeface="Proxima Nova"/>
                        </a:rPr>
                        <a:t>367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208</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203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148</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indent="0" lvl="0" marL="0" rtl="0">
                        <a:spcBef>
                          <a:spcPts val="0"/>
                        </a:spcBef>
                        <a:buNone/>
                      </a:pPr>
                      <a:r>
                        <a:rPr lang="en"/>
                        <a:t>2015-2016</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937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327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lgn="ctr">
                        <a:spcBef>
                          <a:spcPts val="0"/>
                        </a:spcBef>
                        <a:buNone/>
                      </a:pPr>
                      <a:r>
                        <a:rPr lang="en">
                          <a:latin typeface="Proxima Nova"/>
                          <a:ea typeface="Proxima Nova"/>
                          <a:cs typeface="Proxima Nova"/>
                          <a:sym typeface="Proxima Nova"/>
                        </a:rPr>
                        <a:t>217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195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183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indent="0" lvl="0" marL="0" rtl="0">
                        <a:spcBef>
                          <a:spcPts val="0"/>
                        </a:spcBef>
                        <a:buNone/>
                      </a:pPr>
                      <a:r>
                        <a:rPr lang="en"/>
                        <a:t>2016-2017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920</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337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199</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lgn="ctr">
                        <a:spcBef>
                          <a:spcPts val="0"/>
                        </a:spcBef>
                        <a:buNone/>
                      </a:pPr>
                      <a:r>
                        <a:rPr lang="en">
                          <a:latin typeface="Proxima Nova"/>
                          <a:ea typeface="Proxima Nova"/>
                          <a:cs typeface="Proxima Nova"/>
                          <a:sym typeface="Proxima Nova"/>
                        </a:rPr>
                        <a:t>180</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lgn="ctr">
                        <a:spcBef>
                          <a:spcPts val="0"/>
                        </a:spcBef>
                        <a:buNone/>
                      </a:pPr>
                      <a:r>
                        <a:rPr lang="en">
                          <a:latin typeface="Proxima Nova"/>
                          <a:ea typeface="Proxima Nova"/>
                          <a:cs typeface="Proxima Nova"/>
                          <a:sym typeface="Proxima Nova"/>
                        </a:rPr>
                        <a:t>182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r>
            </a:tbl>
          </a:graphicData>
        </a:graphic>
      </p:graphicFrame>
      <p:pic>
        <p:nvPicPr>
          <p:cNvPr id="150" name="Shape 150" title="Points scored"/>
          <p:cNvPicPr preferRelativeResize="0"/>
          <p:nvPr/>
        </p:nvPicPr>
        <p:blipFill>
          <a:blip r:embed="rId3">
            <a:alphaModFix/>
          </a:blip>
          <a:stretch>
            <a:fillRect/>
          </a:stretch>
        </p:blipFill>
        <p:spPr>
          <a:xfrm>
            <a:off x="4685950" y="1170125"/>
            <a:ext cx="4305651" cy="3414366"/>
          </a:xfrm>
          <a:prstGeom prst="rect">
            <a:avLst/>
          </a:prstGeom>
          <a:noFill/>
          <a:ln>
            <a:noFill/>
          </a:ln>
        </p:spPr>
      </p:pic>
      <p:cxnSp>
        <p:nvCxnSpPr>
          <p:cNvPr id="151" name="Shape 151"/>
          <p:cNvCxnSpPr/>
          <p:nvPr/>
        </p:nvCxnSpPr>
        <p:spPr>
          <a:xfrm>
            <a:off x="4897375" y="4546400"/>
            <a:ext cx="2765700" cy="0"/>
          </a:xfrm>
          <a:prstGeom prst="straightConnector1">
            <a:avLst/>
          </a:prstGeom>
          <a:noFill/>
          <a:ln cap="flat" cmpd="sng" w="9525">
            <a:solidFill>
              <a:schemeClr val="dk2"/>
            </a:solidFill>
            <a:prstDash val="solid"/>
            <a:round/>
            <a:headEnd len="lg" w="lg" type="none"/>
            <a:tailEnd len="lg" w="lg" type="none"/>
          </a:ln>
        </p:spPr>
      </p:cxnSp>
      <p:sp>
        <p:nvSpPr>
          <p:cNvPr id="152" name="Shape 152"/>
          <p:cNvSpPr txBox="1"/>
          <p:nvPr/>
        </p:nvSpPr>
        <p:spPr>
          <a:xfrm>
            <a:off x="4953575" y="4464850"/>
            <a:ext cx="1183800" cy="393600"/>
          </a:xfrm>
          <a:prstGeom prst="rect">
            <a:avLst/>
          </a:prstGeom>
          <a:noFill/>
          <a:ln>
            <a:noFill/>
          </a:ln>
        </p:spPr>
        <p:txBody>
          <a:bodyPr anchorCtr="0" anchor="t" bIns="91425" lIns="91425" rIns="91425" wrap="square" tIns="91425">
            <a:noAutofit/>
          </a:bodyPr>
          <a:lstStyle/>
          <a:p>
            <a:pPr indent="0" lvl="0" marL="0">
              <a:spcBef>
                <a:spcPts val="0"/>
              </a:spcBef>
              <a:buNone/>
            </a:pPr>
            <a:r>
              <a:rPr lang="en"/>
              <a:t>2014 - 2017</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solidFill>
                  <a:srgbClr val="000000"/>
                </a:solidFill>
              </a:rPr>
              <a:t>Current Process Flow</a:t>
            </a:r>
          </a:p>
          <a:p>
            <a:pPr indent="0" lvl="0" marL="0">
              <a:spcBef>
                <a:spcPts val="0"/>
              </a:spcBef>
              <a:buNone/>
            </a:pPr>
            <a:r>
              <a:t/>
            </a:r>
            <a:endParaRPr/>
          </a:p>
          <a:p>
            <a:pPr indent="0" lvl="0" marL="0">
              <a:spcBef>
                <a:spcPts val="0"/>
              </a:spcBef>
              <a:buNone/>
            </a:pPr>
            <a:r>
              <a:t/>
            </a:r>
            <a:endParaRPr/>
          </a:p>
        </p:txBody>
      </p:sp>
      <p:sp>
        <p:nvSpPr>
          <p:cNvPr id="158" name="Shape 15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59" name="Shape 159"/>
          <p:cNvSpPr txBox="1"/>
          <p:nvPr>
            <p:ph idx="12" type="sldNum"/>
          </p:nvPr>
        </p:nvSpPr>
        <p:spPr>
          <a:xfrm>
            <a:off x="6625724" y="4663225"/>
            <a:ext cx="2395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cpfv2.png" id="160" name="Shape 160"/>
          <p:cNvPicPr preferRelativeResize="0"/>
          <p:nvPr/>
        </p:nvPicPr>
        <p:blipFill>
          <a:blip r:embed="rId3">
            <a:alphaModFix/>
          </a:blip>
          <a:stretch>
            <a:fillRect/>
          </a:stretch>
        </p:blipFill>
        <p:spPr>
          <a:xfrm>
            <a:off x="2075557" y="1152475"/>
            <a:ext cx="4915618" cy="341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indent="0" lvl="0" marL="0" rtl="0">
              <a:spcBef>
                <a:spcPts val="0"/>
              </a:spcBef>
              <a:buNone/>
            </a:pPr>
            <a:r>
              <a:rPr lang="en"/>
              <a:t>P</a:t>
            </a:r>
            <a:r>
              <a:rPr lang="en">
                <a:solidFill>
                  <a:schemeClr val="lt2"/>
                </a:solidFill>
              </a:rPr>
              <a:t>o</a:t>
            </a:r>
            <a:r>
              <a:rPr lang="en"/>
              <a:t>lyM</a:t>
            </a:r>
            <a:r>
              <a:rPr lang="en">
                <a:solidFill>
                  <a:schemeClr val="lt2"/>
                </a:solidFill>
              </a:rPr>
              <a:t>o</a:t>
            </a:r>
            <a:r>
              <a:rPr lang="en"/>
              <a:t>r</a:t>
            </a:r>
            <a:r>
              <a:rPr lang="en">
                <a:solidFill>
                  <a:schemeClr val="lt2"/>
                </a:solidFill>
              </a:rPr>
              <a:t>p</a:t>
            </a:r>
            <a:r>
              <a:rPr lang="en"/>
              <a:t>her</a:t>
            </a:r>
          </a:p>
        </p:txBody>
      </p:sp>
      <p:sp>
        <p:nvSpPr>
          <p:cNvPr id="166" name="Shape 166"/>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indent="0" lvl="0" marL="0" rtl="0">
              <a:spcBef>
                <a:spcPts val="0"/>
              </a:spcBef>
              <a:buNone/>
            </a:pPr>
            <a:r>
              <a:rPr lang="en"/>
              <a:t>Our Solution Statement</a:t>
            </a:r>
          </a:p>
        </p:txBody>
      </p:sp>
      <p:sp>
        <p:nvSpPr>
          <p:cNvPr id="167" name="Shape 167"/>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0" lvl="0" marL="0" rtl="0">
              <a:spcBef>
                <a:spcPts val="0"/>
              </a:spcBef>
              <a:buNone/>
            </a:pPr>
            <a:r>
              <a:rPr lang="en"/>
              <a:t>PolyMorpher</a:t>
            </a:r>
            <a:r>
              <a:rPr lang="en"/>
              <a:t> will address Object-Oriented Programming (OOP) concepts and problem solving through the use of a management simulator and a Tangible User Interface (TUI).</a:t>
            </a:r>
          </a:p>
          <a:p>
            <a:pPr indent="0" lvl="0" marL="0" rtl="0">
              <a:spcBef>
                <a:spcPts val="0"/>
              </a:spcBef>
              <a:buNone/>
            </a:pPr>
            <a:r>
              <a:t/>
            </a:r>
            <a:endParaRPr/>
          </a:p>
          <a:p>
            <a:pPr indent="0" lvl="0" marL="0" rtl="0">
              <a:spcBef>
                <a:spcPts val="0"/>
              </a:spcBef>
              <a:buNone/>
            </a:pPr>
            <a:r>
              <a:t/>
            </a:r>
            <a:endParaRPr/>
          </a:p>
        </p:txBody>
      </p:sp>
      <p:sp>
        <p:nvSpPr>
          <p:cNvPr id="168" name="Shape 168"/>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Target Customers</a:t>
            </a:r>
          </a:p>
        </p:txBody>
      </p:sp>
      <p:sp>
        <p:nvSpPr>
          <p:cNvPr id="174" name="Shape 17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t>Initial focus will be Old Dominion University, as well as other universities, colleges, and educational institutions that currently offer a Computer Science degree program</a:t>
            </a:r>
          </a:p>
          <a:p>
            <a:pPr indent="0" lvl="0" marL="0" rtl="0">
              <a:spcBef>
                <a:spcPts val="0"/>
              </a:spcBef>
              <a:buNone/>
            </a:pPr>
            <a:r>
              <a:rPr lang="en"/>
              <a:t>Anyone could use this product in order to gain more knowledge in computer programming, Object-Oriented Programming concepts, and problem solving skills</a:t>
            </a:r>
          </a:p>
        </p:txBody>
      </p:sp>
      <p:sp>
        <p:nvSpPr>
          <p:cNvPr id="175" name="Shape 175"/>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a:t>
            </a:r>
            <a:r>
              <a:rPr lang="en"/>
              <a:t> | </a:t>
            </a:r>
            <a:fld id="{00000000-1234-1234-1234-123412341234}" type="slidenum">
              <a:rPr lang="en"/>
              <a:t>‹#›</a:t>
            </a:fld>
          </a:p>
        </p:txBody>
      </p:sp>
      <p:pic>
        <p:nvPicPr>
          <p:cNvPr id="176" name="Shape 176"/>
          <p:cNvPicPr preferRelativeResize="0"/>
          <p:nvPr/>
        </p:nvPicPr>
        <p:blipFill>
          <a:blip r:embed="rId3">
            <a:alphaModFix/>
          </a:blip>
          <a:stretch>
            <a:fillRect/>
          </a:stretch>
        </p:blipFill>
        <p:spPr>
          <a:xfrm>
            <a:off x="5532850" y="3094300"/>
            <a:ext cx="2800601" cy="1474575"/>
          </a:xfrm>
          <a:prstGeom prst="rect">
            <a:avLst/>
          </a:prstGeom>
          <a:noFill/>
          <a:ln cap="flat" cmpd="sng" w="9525">
            <a:solidFill>
              <a:srgbClr val="000000"/>
            </a:solidFill>
            <a:prstDash val="solid"/>
            <a:round/>
            <a:headEnd len="med" w="med" type="none"/>
            <a:tailEnd len="med" w="med" type="none"/>
          </a:ln>
        </p:spPr>
      </p:pic>
      <p:sp>
        <p:nvSpPr>
          <p:cNvPr id="177" name="Shape 177"/>
          <p:cNvSpPr txBox="1"/>
          <p:nvPr/>
        </p:nvSpPr>
        <p:spPr>
          <a:xfrm>
            <a:off x="5532850" y="4568875"/>
            <a:ext cx="3735900" cy="2262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Image Source : http://odu.edu/compsci</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End Users</a:t>
            </a:r>
          </a:p>
        </p:txBody>
      </p:sp>
      <p:sp>
        <p:nvSpPr>
          <p:cNvPr id="183" name="Shape 18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t>Students who are currently enrolled in a Computer Science degree program at Old Dominion University, or at other universities, colleges, or educational institutions </a:t>
            </a:r>
          </a:p>
        </p:txBody>
      </p:sp>
      <p:sp>
        <p:nvSpPr>
          <p:cNvPr id="184" name="Shape 184"/>
          <p:cNvSpPr txBox="1"/>
          <p:nvPr>
            <p:ph idx="12" type="sldNum"/>
          </p:nvPr>
        </p:nvSpPr>
        <p:spPr>
          <a:xfrm>
            <a:off x="6448121" y="4663225"/>
            <a:ext cx="2573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pic>
        <p:nvPicPr>
          <p:cNvPr id="185" name="Shape 185"/>
          <p:cNvPicPr preferRelativeResize="0"/>
          <p:nvPr/>
        </p:nvPicPr>
        <p:blipFill>
          <a:blip r:embed="rId3">
            <a:alphaModFix/>
          </a:blip>
          <a:stretch>
            <a:fillRect/>
          </a:stretch>
        </p:blipFill>
        <p:spPr>
          <a:xfrm>
            <a:off x="311700" y="2076525"/>
            <a:ext cx="2573099" cy="2492350"/>
          </a:xfrm>
          <a:prstGeom prst="rect">
            <a:avLst/>
          </a:prstGeom>
          <a:noFill/>
          <a:ln cap="flat" cmpd="sng" w="9525">
            <a:solidFill>
              <a:srgbClr val="000000"/>
            </a:solidFill>
            <a:prstDash val="solid"/>
            <a:round/>
            <a:headEnd len="med" w="med" type="none"/>
            <a:tailEnd len="med" w="med" type="none"/>
          </a:ln>
        </p:spPr>
      </p:pic>
      <p:pic>
        <p:nvPicPr>
          <p:cNvPr id="186" name="Shape 186"/>
          <p:cNvPicPr preferRelativeResize="0"/>
          <p:nvPr/>
        </p:nvPicPr>
        <p:blipFill>
          <a:blip r:embed="rId4">
            <a:alphaModFix/>
          </a:blip>
          <a:stretch>
            <a:fillRect/>
          </a:stretch>
        </p:blipFill>
        <p:spPr>
          <a:xfrm>
            <a:off x="2884800" y="2075600"/>
            <a:ext cx="2893950" cy="2492350"/>
          </a:xfrm>
          <a:prstGeom prst="rect">
            <a:avLst/>
          </a:prstGeom>
          <a:noFill/>
          <a:ln cap="flat" cmpd="sng" w="9525">
            <a:solidFill>
              <a:srgbClr val="000000"/>
            </a:solidFill>
            <a:prstDash val="solid"/>
            <a:round/>
            <a:headEnd len="med" w="med" type="none"/>
            <a:tailEnd len="med" w="med" type="none"/>
          </a:ln>
        </p:spPr>
      </p:pic>
      <p:pic>
        <p:nvPicPr>
          <p:cNvPr id="187" name="Shape 187"/>
          <p:cNvPicPr preferRelativeResize="0"/>
          <p:nvPr/>
        </p:nvPicPr>
        <p:blipFill>
          <a:blip r:embed="rId5">
            <a:alphaModFix/>
          </a:blip>
          <a:stretch>
            <a:fillRect/>
          </a:stretch>
        </p:blipFill>
        <p:spPr>
          <a:xfrm>
            <a:off x="5778750" y="2075600"/>
            <a:ext cx="2856175" cy="2492350"/>
          </a:xfrm>
          <a:prstGeom prst="rect">
            <a:avLst/>
          </a:prstGeom>
          <a:noFill/>
          <a:ln cap="flat" cmpd="sng" w="9525">
            <a:solidFill>
              <a:srgbClr val="000000"/>
            </a:solidFill>
            <a:prstDash val="solid"/>
            <a:round/>
            <a:headEnd len="med" w="med" type="none"/>
            <a:tailEnd len="med" w="med" type="none"/>
          </a:ln>
        </p:spPr>
      </p:pic>
      <p:pic>
        <p:nvPicPr>
          <p:cNvPr id="188" name="Shape 188"/>
          <p:cNvPicPr preferRelativeResize="0"/>
          <p:nvPr/>
        </p:nvPicPr>
        <p:blipFill>
          <a:blip r:embed="rId6">
            <a:alphaModFix/>
          </a:blip>
          <a:stretch>
            <a:fillRect/>
          </a:stretch>
        </p:blipFill>
        <p:spPr>
          <a:xfrm>
            <a:off x="7573675" y="170775"/>
            <a:ext cx="1061250" cy="1061250"/>
          </a:xfrm>
          <a:prstGeom prst="rect">
            <a:avLst/>
          </a:prstGeom>
          <a:noFill/>
          <a:ln>
            <a:noFill/>
          </a:ln>
        </p:spPr>
      </p:pic>
      <p:sp>
        <p:nvSpPr>
          <p:cNvPr id="189" name="Shape 189"/>
          <p:cNvSpPr txBox="1"/>
          <p:nvPr/>
        </p:nvSpPr>
        <p:spPr>
          <a:xfrm>
            <a:off x="311700" y="4568875"/>
            <a:ext cx="5493600" cy="435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Left image source:       https://online.odu.edu/programs/computer-science-ms</a:t>
            </a:r>
          </a:p>
          <a:p>
            <a:pPr indent="0" lvl="0" marL="0" rtl="0">
              <a:spcBef>
                <a:spcPts val="0"/>
              </a:spcBef>
              <a:buNone/>
            </a:pPr>
            <a:r>
              <a:rPr lang="en" sz="700">
                <a:solidFill>
                  <a:srgbClr val="5B5B5B"/>
                </a:solidFill>
                <a:latin typeface="Proxima Nova"/>
                <a:ea typeface="Proxima Nova"/>
                <a:cs typeface="Proxima Nova"/>
                <a:sym typeface="Proxima Nova"/>
              </a:rPr>
              <a:t>Middle image source: https://online.odu.edu/programs/computer-science</a:t>
            </a:r>
          </a:p>
          <a:p>
            <a:pPr indent="0" lvl="0" marL="0" rtl="0">
              <a:spcBef>
                <a:spcPts val="0"/>
              </a:spcBef>
              <a:buNone/>
            </a:pPr>
            <a:r>
              <a:rPr lang="en" sz="700">
                <a:solidFill>
                  <a:srgbClr val="5B5B5B"/>
                </a:solidFill>
                <a:latin typeface="Proxima Nova"/>
                <a:ea typeface="Proxima Nova"/>
                <a:cs typeface="Proxima Nova"/>
                <a:sym typeface="Proxima Nova"/>
              </a:rPr>
              <a:t>Right image:                https://online.odu.edu/programs/computer-science-minor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Solution</a:t>
            </a:r>
            <a:r>
              <a:rPr lang="en"/>
              <a:t> Process Flow</a:t>
            </a:r>
          </a:p>
          <a:p>
            <a:pPr indent="0" lvl="0" marL="0">
              <a:spcBef>
                <a:spcPts val="0"/>
              </a:spcBef>
              <a:buNone/>
            </a:pPr>
            <a:r>
              <a:t/>
            </a:r>
            <a:endParaRPr/>
          </a:p>
        </p:txBody>
      </p:sp>
      <p:sp>
        <p:nvSpPr>
          <p:cNvPr id="195" name="Shape 1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96" name="Shape 196"/>
          <p:cNvSpPr txBox="1"/>
          <p:nvPr>
            <p:ph idx="12" type="sldNum"/>
          </p:nvPr>
        </p:nvSpPr>
        <p:spPr>
          <a:xfrm>
            <a:off x="6653049" y="4663225"/>
            <a:ext cx="2368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cpfRevv2.png" id="197" name="Shape 197"/>
          <p:cNvPicPr preferRelativeResize="0"/>
          <p:nvPr/>
        </p:nvPicPr>
        <p:blipFill>
          <a:blip r:embed="rId3">
            <a:alphaModFix/>
          </a:blip>
          <a:stretch>
            <a:fillRect/>
          </a:stretch>
        </p:blipFill>
        <p:spPr>
          <a:xfrm>
            <a:off x="1396275" y="1152475"/>
            <a:ext cx="6351451" cy="341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Plans for our Solution</a:t>
            </a:r>
          </a:p>
        </p:txBody>
      </p:sp>
      <p:sp>
        <p:nvSpPr>
          <p:cNvPr id="203" name="Shape 20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Solution: Game application that teaches users the fundamentals of computer programming and software development </a:t>
            </a:r>
          </a:p>
          <a:p>
            <a:pPr indent="0" lvl="0" marL="0">
              <a:spcBef>
                <a:spcPts val="0"/>
              </a:spcBef>
              <a:buNone/>
            </a:pPr>
            <a:r>
              <a:rPr lang="en"/>
              <a:t>This application will:</a:t>
            </a:r>
          </a:p>
          <a:p>
            <a:pPr indent="-342900" lvl="0" marL="457200" rtl="0">
              <a:spcBef>
                <a:spcPts val="0"/>
              </a:spcBef>
              <a:spcAft>
                <a:spcPts val="0"/>
              </a:spcAft>
              <a:buSzPts val="1800"/>
              <a:buChar char="●"/>
            </a:pPr>
            <a:r>
              <a:rPr lang="en"/>
              <a:t>Teach Object-Oriented Programming (OOP) concepts</a:t>
            </a:r>
          </a:p>
          <a:p>
            <a:pPr indent="-342900" lvl="0" marL="457200" rtl="0">
              <a:spcBef>
                <a:spcPts val="0"/>
              </a:spcBef>
              <a:spcAft>
                <a:spcPts val="0"/>
              </a:spcAft>
              <a:buSzPts val="1800"/>
              <a:buChar char="●"/>
            </a:pPr>
            <a:r>
              <a:rPr lang="en"/>
              <a:t>Teach problem solving skills </a:t>
            </a:r>
          </a:p>
          <a:p>
            <a:pPr indent="-342900" lvl="0" marL="457200" rtl="0">
              <a:spcBef>
                <a:spcPts val="0"/>
              </a:spcBef>
              <a:spcAft>
                <a:spcPts val="0"/>
              </a:spcAft>
              <a:buSzPts val="1800"/>
              <a:buChar char="●"/>
            </a:pPr>
            <a:r>
              <a:rPr lang="en"/>
              <a:t>Strive to teach multiple languages </a:t>
            </a:r>
          </a:p>
          <a:p>
            <a:pPr indent="-342900" lvl="0" marL="457200" rtl="0">
              <a:spcBef>
                <a:spcPts val="0"/>
              </a:spcBef>
              <a:spcAft>
                <a:spcPts val="0"/>
              </a:spcAft>
              <a:buSzPts val="1800"/>
              <a:buChar char="●"/>
            </a:pPr>
            <a:r>
              <a:rPr lang="en"/>
              <a:t>Be developed for multiple platforms</a:t>
            </a:r>
          </a:p>
          <a:p>
            <a:pPr indent="-342900" lvl="0" marL="457200" rtl="0">
              <a:spcBef>
                <a:spcPts val="0"/>
              </a:spcBef>
              <a:spcAft>
                <a:spcPts val="0"/>
              </a:spcAft>
              <a:buSzPts val="1800"/>
              <a:buChar char="●"/>
            </a:pPr>
            <a:r>
              <a:rPr lang="en"/>
              <a:t>Be a </a:t>
            </a:r>
            <a:r>
              <a:rPr lang="en"/>
              <a:t>single player game</a:t>
            </a:r>
          </a:p>
          <a:p>
            <a:pPr indent="-342900" lvl="0" marL="457200" rtl="0">
              <a:spcBef>
                <a:spcPts val="0"/>
              </a:spcBef>
              <a:buSzPts val="1800"/>
              <a:buChar char="●"/>
            </a:pPr>
            <a:r>
              <a:rPr lang="en"/>
              <a:t>Be a standalone downloadable .exe application (no WiFi or Internet connection required)</a:t>
            </a:r>
            <a:r>
              <a:rPr lang="en"/>
              <a:t> </a:t>
            </a:r>
          </a:p>
        </p:txBody>
      </p:sp>
      <p:sp>
        <p:nvSpPr>
          <p:cNvPr id="204" name="Shape 204"/>
          <p:cNvSpPr txBox="1"/>
          <p:nvPr>
            <p:ph idx="12" type="sldNum"/>
          </p:nvPr>
        </p:nvSpPr>
        <p:spPr>
          <a:xfrm>
            <a:off x="6694075" y="4663225"/>
            <a:ext cx="23271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151151"/>
            <a:ext cx="8520600" cy="572700"/>
          </a:xfrm>
          <a:prstGeom prst="rect">
            <a:avLst/>
          </a:prstGeom>
        </p:spPr>
        <p:txBody>
          <a:bodyPr anchorCtr="0" anchor="t" bIns="91425" lIns="91425" rIns="91425" wrap="square" tIns="91425">
            <a:noAutofit/>
          </a:bodyPr>
          <a:lstStyle/>
          <a:p>
            <a:pPr indent="0" lvl="0" marL="0">
              <a:spcBef>
                <a:spcPts val="0"/>
              </a:spcBef>
              <a:buNone/>
            </a:pPr>
            <a:r>
              <a:rPr lang="en"/>
              <a:t>Competition Matrix Part 1</a:t>
            </a:r>
          </a:p>
        </p:txBody>
      </p:sp>
      <p:graphicFrame>
        <p:nvGraphicFramePr>
          <p:cNvPr id="210" name="Shape 210"/>
          <p:cNvGraphicFramePr/>
          <p:nvPr/>
        </p:nvGraphicFramePr>
        <p:xfrm>
          <a:off x="834850" y="723850"/>
          <a:ext cx="3000000" cy="3000000"/>
        </p:xfrm>
        <a:graphic>
          <a:graphicData uri="http://schemas.openxmlformats.org/drawingml/2006/table">
            <a:tbl>
              <a:tblPr>
                <a:noFill/>
                <a:tableStyleId>{FE113661-766A-4914-9DC4-E951E1FF0481}</a:tableStyleId>
              </a:tblPr>
              <a:tblGrid>
                <a:gridCol w="1348950"/>
                <a:gridCol w="1159975"/>
                <a:gridCol w="1217800"/>
                <a:gridCol w="1366375"/>
                <a:gridCol w="1377200"/>
                <a:gridCol w="1132950"/>
              </a:tblGrid>
              <a:tr h="382900">
                <a:tc>
                  <a:txBody>
                    <a:bodyPr>
                      <a:noAutofit/>
                    </a:bodyPr>
                    <a:lstStyle/>
                    <a:p>
                      <a:pPr indent="0" lvl="0" marL="0">
                        <a:spcBef>
                          <a:spcPts val="0"/>
                        </a:spcBef>
                        <a:buNone/>
                      </a:pPr>
                      <a:r>
                        <a:rPr b="1" lang="en"/>
                        <a:t>Game</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b="1" lang="en"/>
                        <a:t>Experience</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b="1" lang="en"/>
                        <a:t>Uses OOP</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b="1" lang="en"/>
                        <a:t>Teaches OOP</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b="1" lang="en"/>
                        <a:t># Languages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Multiplayer</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rtl="0">
                        <a:spcBef>
                          <a:spcPts val="0"/>
                        </a:spcBef>
                        <a:buNone/>
                      </a:pPr>
                      <a:r>
                        <a:rPr lang="en"/>
                        <a:t>PolyMorpher</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Low-Mid</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r>
              <a:tr h="382900">
                <a:tc>
                  <a:txBody>
                    <a:bodyPr>
                      <a:noAutofit/>
                    </a:bodyPr>
                    <a:lstStyle/>
                    <a:p>
                      <a:pPr indent="0" lvl="0" marL="0" rtl="0">
                        <a:spcBef>
                          <a:spcPts val="0"/>
                        </a:spcBef>
                        <a:buNone/>
                      </a:pPr>
                      <a:r>
                        <a:rPr lang="en"/>
                        <a:t>Code Combat</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5</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rtl="0">
                        <a:spcBef>
                          <a:spcPts val="0"/>
                        </a:spcBef>
                        <a:buNone/>
                      </a:pPr>
                      <a:r>
                        <a:rPr lang="en"/>
                        <a:t>Screeps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Mid-High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rtl="0">
                        <a:spcBef>
                          <a:spcPts val="0"/>
                        </a:spcBef>
                        <a:buNone/>
                      </a:pPr>
                      <a:r>
                        <a:rPr lang="en"/>
                        <a:t>CheckIO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rtl="0">
                        <a:spcBef>
                          <a:spcPts val="0"/>
                        </a:spcBef>
                        <a:buNone/>
                      </a:pPr>
                      <a:r>
                        <a:rPr lang="en"/>
                        <a:t>Code Monkey</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58825">
                <a:tc>
                  <a:txBody>
                    <a:bodyPr>
                      <a:noAutofit/>
                    </a:bodyPr>
                    <a:lstStyle/>
                    <a:p>
                      <a:pPr indent="0" lvl="0" marL="0">
                        <a:spcBef>
                          <a:spcPts val="0"/>
                        </a:spcBef>
                        <a:buNone/>
                      </a:pPr>
                      <a:r>
                        <a:rPr lang="en"/>
                        <a:t>Elevator Saga</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Mid-High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a:spcBef>
                          <a:spcPts val="0"/>
                        </a:spcBef>
                        <a:buNone/>
                      </a:pPr>
                      <a:r>
                        <a:rPr lang="en"/>
                        <a:t>Codewars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Mid-High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6</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29175">
                <a:tc>
                  <a:txBody>
                    <a:bodyPr>
                      <a:noAutofit/>
                    </a:bodyPr>
                    <a:lstStyle/>
                    <a:p>
                      <a:pPr indent="0" lvl="0" marL="0" rtl="0">
                        <a:spcBef>
                          <a:spcPts val="0"/>
                        </a:spcBef>
                        <a:buNone/>
                      </a:pPr>
                      <a:r>
                        <a:rPr lang="en"/>
                        <a:t>Codingame</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25+</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211" name="Shape 21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212" name="Shape 212"/>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150200"/>
            <a:ext cx="8520600" cy="572700"/>
          </a:xfrm>
          <a:prstGeom prst="rect">
            <a:avLst/>
          </a:prstGeom>
        </p:spPr>
        <p:txBody>
          <a:bodyPr anchorCtr="0" anchor="t" bIns="91425" lIns="91425" rIns="91425" wrap="square" tIns="91425">
            <a:noAutofit/>
          </a:bodyPr>
          <a:lstStyle/>
          <a:p>
            <a:pPr indent="0" lvl="0" marL="0">
              <a:spcBef>
                <a:spcPts val="0"/>
              </a:spcBef>
              <a:buNone/>
            </a:pPr>
            <a:r>
              <a:rPr lang="en"/>
              <a:t>Competition Matrix Part 2</a:t>
            </a:r>
          </a:p>
        </p:txBody>
      </p:sp>
      <p:graphicFrame>
        <p:nvGraphicFramePr>
          <p:cNvPr id="218" name="Shape 218"/>
          <p:cNvGraphicFramePr/>
          <p:nvPr/>
        </p:nvGraphicFramePr>
        <p:xfrm>
          <a:off x="780353" y="722900"/>
          <a:ext cx="3000000" cy="3000000"/>
        </p:xfrm>
        <a:graphic>
          <a:graphicData uri="http://schemas.openxmlformats.org/drawingml/2006/table">
            <a:tbl>
              <a:tblPr>
                <a:noFill/>
                <a:tableStyleId>{FE113661-766A-4914-9DC4-E951E1FF0481}</a:tableStyleId>
              </a:tblPr>
              <a:tblGrid>
                <a:gridCol w="1361175"/>
                <a:gridCol w="1155950"/>
                <a:gridCol w="1123100"/>
                <a:gridCol w="1388825"/>
                <a:gridCol w="1365625"/>
                <a:gridCol w="1188600"/>
              </a:tblGrid>
              <a:tr h="381000">
                <a:tc>
                  <a:txBody>
                    <a:bodyPr>
                      <a:noAutofit/>
                    </a:bodyPr>
                    <a:lstStyle/>
                    <a:p>
                      <a:pPr indent="0" lvl="0" marL="0" rtl="0">
                        <a:spcBef>
                          <a:spcPts val="0"/>
                        </a:spcBef>
                        <a:buNone/>
                      </a:pPr>
                      <a:r>
                        <a:rPr b="1" lang="en"/>
                        <a:t>Game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Experience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Uses OOP</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Teaches OOP</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 Languages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Multiplayer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PolyMorpher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Low-Mid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r>
              <a:tr h="381000">
                <a:tc>
                  <a:txBody>
                    <a:bodyPr>
                      <a:noAutofit/>
                    </a:bodyPr>
                    <a:lstStyle/>
                    <a:p>
                      <a:pPr indent="0" lvl="0" marL="0" rtl="0">
                        <a:spcBef>
                          <a:spcPts val="0"/>
                        </a:spcBef>
                        <a:buNone/>
                      </a:pPr>
                      <a:r>
                        <a:rPr lang="en"/>
                        <a:t>Git Games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CSS Diner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Flexbox Defense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Low-Mid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Ruby Warrior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Untrusted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Mid-High</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Empire of Code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Low-Mid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Ruby Quiz</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Mid-High</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219" name="Shape 2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220" name="Shape 220"/>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Competition vs. Our Solution</a:t>
            </a:r>
          </a:p>
        </p:txBody>
      </p:sp>
      <p:sp>
        <p:nvSpPr>
          <p:cNvPr id="226" name="Shape 226"/>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0" lvl="0" marL="0">
              <a:spcBef>
                <a:spcPts val="0"/>
              </a:spcBef>
              <a:buNone/>
            </a:pPr>
            <a:r>
              <a:rPr b="1" lang="en" sz="1800"/>
              <a:t>Competition Trends:</a:t>
            </a:r>
          </a:p>
          <a:p>
            <a:pPr indent="-342900" lvl="0" marL="457200" rtl="0">
              <a:spcBef>
                <a:spcPts val="0"/>
              </a:spcBef>
              <a:spcAft>
                <a:spcPts val="0"/>
              </a:spcAft>
              <a:buSzPts val="1800"/>
              <a:buChar char="●"/>
            </a:pPr>
            <a:r>
              <a:rPr lang="en" sz="1800"/>
              <a:t>Low programming experience</a:t>
            </a:r>
          </a:p>
          <a:p>
            <a:pPr indent="-342900" lvl="0" marL="457200" rtl="0">
              <a:spcBef>
                <a:spcPts val="0"/>
              </a:spcBef>
              <a:spcAft>
                <a:spcPts val="0"/>
              </a:spcAft>
              <a:buSzPts val="1800"/>
              <a:buChar char="●"/>
            </a:pPr>
            <a:r>
              <a:rPr lang="en" sz="1800"/>
              <a:t>Focus on one or two languages</a:t>
            </a:r>
          </a:p>
          <a:p>
            <a:pPr indent="-342900" lvl="0" marL="457200" rtl="0">
              <a:spcBef>
                <a:spcPts val="0"/>
              </a:spcBef>
              <a:spcAft>
                <a:spcPts val="0"/>
              </a:spcAft>
              <a:buSzPts val="1800"/>
              <a:buChar char="●"/>
            </a:pPr>
            <a:r>
              <a:rPr lang="en" sz="1800"/>
              <a:t>Mainly teaches syntax, rather than OOP</a:t>
            </a:r>
          </a:p>
          <a:p>
            <a:pPr indent="-342900" lvl="0" marL="457200" rtl="0">
              <a:spcBef>
                <a:spcPts val="0"/>
              </a:spcBef>
              <a:buSzPts val="1800"/>
              <a:buChar char="●"/>
            </a:pPr>
            <a:r>
              <a:rPr lang="en" sz="1800"/>
              <a:t>Some include multiplayer</a:t>
            </a:r>
          </a:p>
        </p:txBody>
      </p:sp>
      <p:sp>
        <p:nvSpPr>
          <p:cNvPr id="227" name="Shape 227"/>
          <p:cNvSpPr txBox="1"/>
          <p:nvPr>
            <p:ph idx="2" type="body"/>
          </p:nvPr>
        </p:nvSpPr>
        <p:spPr>
          <a:xfrm>
            <a:off x="4569150" y="1152475"/>
            <a:ext cx="3999900" cy="3416400"/>
          </a:xfrm>
          <a:prstGeom prst="rect">
            <a:avLst/>
          </a:prstGeom>
        </p:spPr>
        <p:txBody>
          <a:bodyPr anchorCtr="0" anchor="t" bIns="91425" lIns="91425" rIns="91425" wrap="square" tIns="91425">
            <a:noAutofit/>
          </a:bodyPr>
          <a:lstStyle/>
          <a:p>
            <a:pPr indent="0" lvl="0" marL="0">
              <a:spcBef>
                <a:spcPts val="0"/>
              </a:spcBef>
              <a:buNone/>
            </a:pPr>
            <a:r>
              <a:rPr b="1" lang="en" sz="1800"/>
              <a:t>Our Solution:</a:t>
            </a:r>
          </a:p>
          <a:p>
            <a:pPr indent="-342900" lvl="0" marL="457200" rtl="0">
              <a:spcBef>
                <a:spcPts val="0"/>
              </a:spcBef>
              <a:spcAft>
                <a:spcPts val="0"/>
              </a:spcAft>
              <a:buSzPts val="1800"/>
              <a:buChar char="●"/>
            </a:pPr>
            <a:r>
              <a:rPr lang="en" sz="1800"/>
              <a:t>Low programming experience</a:t>
            </a:r>
          </a:p>
          <a:p>
            <a:pPr indent="-342900" lvl="0" marL="457200" rtl="0">
              <a:spcBef>
                <a:spcPts val="0"/>
              </a:spcBef>
              <a:spcAft>
                <a:spcPts val="0"/>
              </a:spcAft>
              <a:buSzPts val="1800"/>
              <a:buChar char="●"/>
            </a:pPr>
            <a:r>
              <a:rPr lang="en" sz="1800"/>
              <a:t>Start with one or two languages, but allow for teaching more in the future</a:t>
            </a:r>
          </a:p>
          <a:p>
            <a:pPr indent="-342900" lvl="0" marL="457200" rtl="0">
              <a:spcBef>
                <a:spcPts val="0"/>
              </a:spcBef>
              <a:spcAft>
                <a:spcPts val="0"/>
              </a:spcAft>
              <a:buSzPts val="1800"/>
              <a:buChar char="●"/>
            </a:pPr>
            <a:r>
              <a:rPr lang="en" sz="1800"/>
              <a:t>Focus on OOP concepts, with syntax being a secondary objective</a:t>
            </a:r>
          </a:p>
          <a:p>
            <a:pPr indent="-342900" lvl="0" marL="457200">
              <a:spcBef>
                <a:spcPts val="0"/>
              </a:spcBef>
              <a:buSzPts val="1800"/>
              <a:buChar char="●"/>
            </a:pPr>
            <a:r>
              <a:rPr lang="en" sz="1800"/>
              <a:t>Multiplayer will depend on what gameplay features are implemented</a:t>
            </a:r>
          </a:p>
        </p:txBody>
      </p:sp>
      <p:sp>
        <p:nvSpPr>
          <p:cNvPr id="228" name="Shape 228"/>
          <p:cNvSpPr txBox="1"/>
          <p:nvPr>
            <p:ph idx="12" type="sldNum"/>
          </p:nvPr>
        </p:nvSpPr>
        <p:spPr>
          <a:xfrm>
            <a:off x="6475447" y="4663225"/>
            <a:ext cx="2545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Team Silver Mentor</a:t>
            </a:r>
          </a:p>
        </p:txBody>
      </p:sp>
      <p:sp>
        <p:nvSpPr>
          <p:cNvPr id="67" name="Shape 67"/>
          <p:cNvSpPr txBox="1"/>
          <p:nvPr>
            <p:ph idx="1" type="body"/>
          </p:nvPr>
        </p:nvSpPr>
        <p:spPr>
          <a:xfrm>
            <a:off x="311700" y="1152475"/>
            <a:ext cx="3999900" cy="34164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lgn="ctr">
              <a:spcBef>
                <a:spcPts val="0"/>
              </a:spcBef>
              <a:buNone/>
            </a:pPr>
            <a:r>
              <a:rPr lang="en" sz="1800">
                <a:solidFill>
                  <a:srgbClr val="000000"/>
                </a:solidFill>
              </a:rPr>
              <a:t>Professor Thomas Kennedy</a:t>
            </a:r>
          </a:p>
        </p:txBody>
      </p:sp>
      <p:sp>
        <p:nvSpPr>
          <p:cNvPr id="68" name="Shape 68"/>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Lecturer Professor, Old Dominion University</a:t>
            </a:r>
          </a:p>
          <a:p>
            <a:pPr indent="-342900" lvl="0" marL="457200" rtl="0">
              <a:spcBef>
                <a:spcPts val="0"/>
              </a:spcBef>
              <a:spcAft>
                <a:spcPts val="0"/>
              </a:spcAft>
              <a:buSzPts val="1800"/>
              <a:buChar char="●"/>
            </a:pPr>
            <a:r>
              <a:rPr lang="en" sz="1800"/>
              <a:t>M.S. in Computer Science, Old Dominion University</a:t>
            </a:r>
          </a:p>
          <a:p>
            <a:pPr indent="-342900" lvl="0" marL="457200" rtl="0">
              <a:spcBef>
                <a:spcPts val="0"/>
              </a:spcBef>
              <a:spcAft>
                <a:spcPts val="0"/>
              </a:spcAft>
              <a:buSzPts val="1800"/>
              <a:buChar char="●"/>
            </a:pPr>
            <a:r>
              <a:rPr lang="en" sz="1800"/>
              <a:t>Excels at:</a:t>
            </a:r>
          </a:p>
          <a:p>
            <a:pPr indent="-317500" lvl="1" marL="914400" rtl="0">
              <a:spcBef>
                <a:spcPts val="0"/>
              </a:spcBef>
              <a:spcAft>
                <a:spcPts val="0"/>
              </a:spcAft>
              <a:buSzPts val="1400"/>
              <a:buChar char="○"/>
            </a:pPr>
            <a:r>
              <a:rPr lang="en" sz="1400"/>
              <a:t>Working directly with students</a:t>
            </a:r>
          </a:p>
          <a:p>
            <a:pPr indent="-317500" lvl="1" marL="914400" rtl="0">
              <a:spcBef>
                <a:spcPts val="0"/>
              </a:spcBef>
              <a:spcAft>
                <a:spcPts val="0"/>
              </a:spcAft>
              <a:buSzPts val="1400"/>
              <a:buChar char="○"/>
            </a:pPr>
            <a:r>
              <a:rPr lang="en" sz="1400"/>
              <a:t>Outlining course information</a:t>
            </a:r>
          </a:p>
          <a:p>
            <a:pPr indent="-317500" lvl="1" marL="914400">
              <a:spcBef>
                <a:spcPts val="0"/>
              </a:spcBef>
              <a:buSzPts val="1400"/>
              <a:buChar char="○"/>
            </a:pPr>
            <a:r>
              <a:rPr lang="en" sz="1400"/>
              <a:t>Conveying an exceptional level of proficiency in the most current Computer Science practices</a:t>
            </a:r>
          </a:p>
        </p:txBody>
      </p:sp>
      <p:sp>
        <p:nvSpPr>
          <p:cNvPr id="69" name="Shape 69"/>
          <p:cNvSpPr txBox="1"/>
          <p:nvPr>
            <p:ph idx="12" type="sldNum"/>
          </p:nvPr>
        </p:nvSpPr>
        <p:spPr>
          <a:xfrm>
            <a:off x="6557173" y="4663225"/>
            <a:ext cx="2463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bio-kennedy.jpg" id="70" name="Shape 70"/>
          <p:cNvPicPr preferRelativeResize="0"/>
          <p:nvPr/>
        </p:nvPicPr>
        <p:blipFill>
          <a:blip r:embed="rId3">
            <a:alphaModFix/>
          </a:blip>
          <a:stretch>
            <a:fillRect/>
          </a:stretch>
        </p:blipFill>
        <p:spPr>
          <a:xfrm>
            <a:off x="311700" y="1657625"/>
            <a:ext cx="3999900" cy="2911250"/>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Major Functional Components</a:t>
            </a:r>
          </a:p>
        </p:txBody>
      </p:sp>
      <p:sp>
        <p:nvSpPr>
          <p:cNvPr id="234" name="Shape 234"/>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Users connect to the Internet using their preferred device</a:t>
            </a:r>
          </a:p>
          <a:p>
            <a:pPr indent="-342900" lvl="0" marL="457200" rtl="0">
              <a:spcBef>
                <a:spcPts val="0"/>
              </a:spcBef>
              <a:buSzPts val="1800"/>
              <a:buChar char="●"/>
            </a:pPr>
            <a:r>
              <a:rPr lang="en" sz="1800"/>
              <a:t>Our game will teach users Object-Oriented Programming concepts as well as problem solving skills</a:t>
            </a:r>
          </a:p>
        </p:txBody>
      </p:sp>
      <p:sp>
        <p:nvSpPr>
          <p:cNvPr id="235" name="Shape 235"/>
          <p:cNvSpPr txBox="1"/>
          <p:nvPr>
            <p:ph idx="12" type="sldNum"/>
          </p:nvPr>
        </p:nvSpPr>
        <p:spPr>
          <a:xfrm>
            <a:off x="6475447" y="4663225"/>
            <a:ext cx="2545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mfcRev2.png" id="236" name="Shape 236"/>
          <p:cNvPicPr preferRelativeResize="0"/>
          <p:nvPr/>
        </p:nvPicPr>
        <p:blipFill rotWithShape="1">
          <a:blip r:embed="rId3">
            <a:alphaModFix/>
          </a:blip>
          <a:srcRect b="4707" l="0" r="0" t="0"/>
          <a:stretch/>
        </p:blipFill>
        <p:spPr>
          <a:xfrm>
            <a:off x="5084550" y="417700"/>
            <a:ext cx="3898150" cy="432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Concepts of Gameplay and Possible Design Choices</a:t>
            </a:r>
          </a:p>
        </p:txBody>
      </p:sp>
      <p:sp>
        <p:nvSpPr>
          <p:cNvPr id="242" name="Shape 242"/>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lnSpc>
                <a:spcPct val="100000"/>
              </a:lnSpc>
              <a:spcBef>
                <a:spcPts val="0"/>
              </a:spcBef>
              <a:spcAft>
                <a:spcPts val="500"/>
              </a:spcAft>
              <a:buSzPts val="1800"/>
              <a:buChar char="●"/>
            </a:pPr>
            <a:r>
              <a:rPr lang="en" sz="1800"/>
              <a:t>Realistic Approach: </a:t>
            </a:r>
          </a:p>
          <a:p>
            <a:pPr indent="0" lvl="0" marL="457200" rtl="0">
              <a:lnSpc>
                <a:spcPct val="100000"/>
              </a:lnSpc>
              <a:spcBef>
                <a:spcPts val="0"/>
              </a:spcBef>
              <a:spcAft>
                <a:spcPts val="500"/>
              </a:spcAft>
              <a:buNone/>
            </a:pPr>
            <a:r>
              <a:rPr lang="en" sz="1400"/>
              <a:t>Using relatable and applicable examples</a:t>
            </a:r>
          </a:p>
          <a:p>
            <a:pPr indent="0" lvl="0" marL="457200" rtl="0">
              <a:lnSpc>
                <a:spcPct val="100000"/>
              </a:lnSpc>
              <a:spcBef>
                <a:spcPts val="0"/>
              </a:spcBef>
              <a:spcAft>
                <a:spcPts val="500"/>
              </a:spcAft>
              <a:buNone/>
            </a:pPr>
            <a:r>
              <a:t/>
            </a:r>
            <a:endParaRPr/>
          </a:p>
          <a:p>
            <a:pPr indent="-342900" lvl="0" marL="457200" rtl="0">
              <a:lnSpc>
                <a:spcPct val="100000"/>
              </a:lnSpc>
              <a:spcBef>
                <a:spcPts val="0"/>
              </a:spcBef>
              <a:spcAft>
                <a:spcPts val="500"/>
              </a:spcAft>
              <a:buSzPts val="1800"/>
              <a:buChar char="●"/>
            </a:pPr>
            <a:r>
              <a:rPr lang="en" sz="1800"/>
              <a:t>Improvement on Teaching: </a:t>
            </a:r>
          </a:p>
          <a:p>
            <a:pPr indent="0" lvl="0" marL="457200" rtl="0">
              <a:lnSpc>
                <a:spcPct val="100000"/>
              </a:lnSpc>
              <a:spcBef>
                <a:spcPts val="0"/>
              </a:spcBef>
              <a:spcAft>
                <a:spcPts val="500"/>
              </a:spcAft>
              <a:buNone/>
            </a:pPr>
            <a:r>
              <a:rPr lang="en" sz="1400"/>
              <a:t>More complex Object-Oriented Programming concepts that can be easily explained</a:t>
            </a:r>
          </a:p>
          <a:p>
            <a:pPr indent="0" lvl="0" marL="457200" rtl="0">
              <a:lnSpc>
                <a:spcPct val="100000"/>
              </a:lnSpc>
              <a:spcBef>
                <a:spcPts val="0"/>
              </a:spcBef>
              <a:spcAft>
                <a:spcPts val="500"/>
              </a:spcAft>
              <a:buNone/>
            </a:pPr>
            <a:r>
              <a:t/>
            </a:r>
            <a:endParaRPr/>
          </a:p>
          <a:p>
            <a:pPr indent="-342900" lvl="0" marL="457200" rtl="0">
              <a:lnSpc>
                <a:spcPct val="100000"/>
              </a:lnSpc>
              <a:spcBef>
                <a:spcPts val="0"/>
              </a:spcBef>
              <a:spcAft>
                <a:spcPts val="500"/>
              </a:spcAft>
              <a:buSzPts val="1800"/>
              <a:buChar char="●"/>
            </a:pPr>
            <a:r>
              <a:rPr lang="en" sz="1800"/>
              <a:t>Balance Gameplay and Programming: </a:t>
            </a:r>
          </a:p>
          <a:p>
            <a:pPr indent="0" lvl="0" marL="457200">
              <a:lnSpc>
                <a:spcPct val="100000"/>
              </a:lnSpc>
              <a:spcBef>
                <a:spcPts val="0"/>
              </a:spcBef>
              <a:spcAft>
                <a:spcPts val="500"/>
              </a:spcAft>
              <a:buNone/>
            </a:pPr>
            <a:r>
              <a:rPr lang="en" sz="1400"/>
              <a:t>Implementation of the gameplay will not </a:t>
            </a:r>
            <a:r>
              <a:rPr lang="en" sz="1400"/>
              <a:t>sacrifice</a:t>
            </a:r>
            <a:r>
              <a:rPr lang="en" sz="1400"/>
              <a:t> the </a:t>
            </a:r>
            <a:r>
              <a:rPr lang="en" sz="1400"/>
              <a:t>player's</a:t>
            </a:r>
            <a:r>
              <a:rPr lang="en" sz="1400"/>
              <a:t> experience</a:t>
            </a:r>
          </a:p>
        </p:txBody>
      </p:sp>
      <p:sp>
        <p:nvSpPr>
          <p:cNvPr id="243" name="Shape 243"/>
          <p:cNvSpPr txBox="1"/>
          <p:nvPr>
            <p:ph idx="12" type="sldNum"/>
          </p:nvPr>
        </p:nvSpPr>
        <p:spPr>
          <a:xfrm>
            <a:off x="6646224" y="4663225"/>
            <a:ext cx="2374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FPP11.jpg" id="244" name="Shape 244"/>
          <p:cNvPicPr preferRelativeResize="0"/>
          <p:nvPr/>
        </p:nvPicPr>
        <p:blipFill>
          <a:blip r:embed="rId3">
            <a:alphaModFix/>
          </a:blip>
          <a:stretch>
            <a:fillRect/>
          </a:stretch>
        </p:blipFill>
        <p:spPr>
          <a:xfrm>
            <a:off x="4832400" y="1152475"/>
            <a:ext cx="3999900" cy="3238625"/>
          </a:xfrm>
          <a:prstGeom prst="rect">
            <a:avLst/>
          </a:prstGeom>
          <a:noFill/>
          <a:ln cap="flat" cmpd="sng" w="9525">
            <a:solidFill>
              <a:srgbClr val="000000"/>
            </a:solidFill>
            <a:prstDash val="solid"/>
            <a:round/>
            <a:headEnd len="med" w="med" type="none"/>
            <a:tailEnd len="med" w="med" type="none"/>
          </a:ln>
        </p:spPr>
      </p:pic>
      <p:sp>
        <p:nvSpPr>
          <p:cNvPr id="245" name="Shape 245"/>
          <p:cNvSpPr txBox="1"/>
          <p:nvPr/>
        </p:nvSpPr>
        <p:spPr>
          <a:xfrm>
            <a:off x="4832400" y="4391100"/>
            <a:ext cx="4137900" cy="435900"/>
          </a:xfrm>
          <a:prstGeom prst="rect">
            <a:avLst/>
          </a:prstGeom>
          <a:noFill/>
          <a:ln>
            <a:noFill/>
          </a:ln>
        </p:spPr>
        <p:txBody>
          <a:bodyPr anchorCtr="0" anchor="t" bIns="91425" lIns="91425" rIns="91425" wrap="square" tIns="91425">
            <a:noAutofit/>
          </a:bodyPr>
          <a:lstStyle/>
          <a:p>
            <a:pPr indent="0" lvl="0" marL="0">
              <a:spcBef>
                <a:spcPts val="0"/>
              </a:spcBef>
              <a:buNone/>
            </a:pPr>
            <a:r>
              <a:rPr lang="en" sz="700">
                <a:solidFill>
                  <a:srgbClr val="5B5B5B"/>
                </a:solidFill>
                <a:latin typeface="Proxima Nova"/>
                <a:ea typeface="Proxima Nova"/>
                <a:cs typeface="Proxima Nova"/>
                <a:sym typeface="Proxima Nova"/>
              </a:rPr>
              <a:t>Image source 1: </a:t>
            </a:r>
            <a:r>
              <a:rPr lang="en" sz="700" u="sng">
                <a:solidFill>
                  <a:srgbClr val="5B5B5B"/>
                </a:solidFill>
                <a:latin typeface="Proxima Nova"/>
                <a:ea typeface="Proxima Nova"/>
                <a:cs typeface="Proxima Nova"/>
                <a:sym typeface="Proxima Nova"/>
                <a:hlinkClick r:id="rId4"/>
              </a:rPr>
              <a:t>https://medium.com/@techloop.io/funniest-programming-memes-1da50c5229d</a:t>
            </a:r>
          </a:p>
          <a:p>
            <a:pPr indent="0" lvl="0" mar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555600"/>
            <a:ext cx="2808000" cy="755700"/>
          </a:xfrm>
          <a:prstGeom prst="rect">
            <a:avLst/>
          </a:prstGeom>
        </p:spPr>
        <p:txBody>
          <a:bodyPr anchorCtr="0" anchor="b" bIns="91425" lIns="91425" rIns="91425" wrap="square" tIns="91425">
            <a:noAutofit/>
          </a:bodyPr>
          <a:lstStyle/>
          <a:p>
            <a:pPr indent="0" lvl="0" marL="0">
              <a:spcBef>
                <a:spcPts val="0"/>
              </a:spcBef>
              <a:buNone/>
            </a:pPr>
            <a:r>
              <a:rPr lang="en" sz="2300"/>
              <a:t>Structure of PolyMorpher</a:t>
            </a:r>
          </a:p>
        </p:txBody>
      </p:sp>
      <p:sp>
        <p:nvSpPr>
          <p:cNvPr id="251" name="Shape 251"/>
          <p:cNvSpPr txBox="1"/>
          <p:nvPr>
            <p:ph idx="1" type="body"/>
          </p:nvPr>
        </p:nvSpPr>
        <p:spPr>
          <a:xfrm>
            <a:off x="311700" y="1389600"/>
            <a:ext cx="2808000" cy="3179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sz="1800"/>
              <a:t>Level Structure</a:t>
            </a:r>
          </a:p>
          <a:p>
            <a:pPr indent="-342900" lvl="0" marL="457200" rtl="0">
              <a:spcBef>
                <a:spcPts val="0"/>
              </a:spcBef>
              <a:spcAft>
                <a:spcPts val="0"/>
              </a:spcAft>
              <a:buSzPts val="1800"/>
              <a:buAutoNum type="arabicPeriod"/>
            </a:pPr>
            <a:r>
              <a:rPr lang="en" sz="1800"/>
              <a:t>Objectives / Goals</a:t>
            </a:r>
          </a:p>
          <a:p>
            <a:pPr indent="-342900" lvl="0" marL="457200" rtl="0">
              <a:spcBef>
                <a:spcPts val="0"/>
              </a:spcBef>
              <a:spcAft>
                <a:spcPts val="0"/>
              </a:spcAft>
              <a:buSzPts val="1800"/>
              <a:buAutoNum type="arabicPeriod"/>
            </a:pPr>
            <a:r>
              <a:rPr lang="en" sz="1800"/>
              <a:t>Single Player</a:t>
            </a:r>
          </a:p>
          <a:p>
            <a:pPr indent="-342900" lvl="0" marL="457200" rtl="0">
              <a:spcBef>
                <a:spcPts val="0"/>
              </a:spcBef>
              <a:spcAft>
                <a:spcPts val="0"/>
              </a:spcAft>
              <a:buSzPts val="1800"/>
              <a:buAutoNum type="arabicPeriod"/>
            </a:pPr>
            <a:r>
              <a:rPr lang="en" sz="1800"/>
              <a:t>Sound Bar</a:t>
            </a:r>
          </a:p>
          <a:p>
            <a:pPr indent="-342900" lvl="0" marL="457200" rtl="0">
              <a:spcBef>
                <a:spcPts val="0"/>
              </a:spcBef>
              <a:spcAft>
                <a:spcPts val="0"/>
              </a:spcAft>
              <a:buSzPts val="1800"/>
              <a:buAutoNum type="arabicPeriod"/>
            </a:pPr>
            <a:r>
              <a:rPr lang="en" sz="1800"/>
              <a:t>Health Bar</a:t>
            </a:r>
          </a:p>
          <a:p>
            <a:pPr indent="-342900" lvl="0" marL="457200" rtl="0">
              <a:spcBef>
                <a:spcPts val="0"/>
              </a:spcBef>
              <a:spcAft>
                <a:spcPts val="0"/>
              </a:spcAft>
              <a:buSzPts val="1800"/>
              <a:buAutoNum type="arabicPeriod"/>
            </a:pPr>
            <a:r>
              <a:rPr lang="en" sz="1800"/>
              <a:t>Game Menu</a:t>
            </a:r>
          </a:p>
          <a:p>
            <a:pPr indent="-342900" lvl="0" marL="457200" rtl="0">
              <a:spcBef>
                <a:spcPts val="0"/>
              </a:spcBef>
              <a:spcAft>
                <a:spcPts val="0"/>
              </a:spcAft>
              <a:buSzPts val="1800"/>
              <a:buAutoNum type="arabicPeriod"/>
            </a:pPr>
            <a:r>
              <a:rPr lang="en" sz="1800"/>
              <a:t>Current Method Plan</a:t>
            </a:r>
          </a:p>
          <a:p>
            <a:pPr indent="-342900" lvl="0" marL="457200">
              <a:spcBef>
                <a:spcPts val="0"/>
              </a:spcBef>
              <a:buSzPts val="1800"/>
              <a:buAutoNum type="arabicPeriod"/>
            </a:pPr>
            <a:r>
              <a:rPr lang="en" sz="1800"/>
              <a:t>Help Menu</a:t>
            </a:r>
          </a:p>
        </p:txBody>
      </p:sp>
      <p:sp>
        <p:nvSpPr>
          <p:cNvPr id="252" name="Shape 252"/>
          <p:cNvSpPr txBox="1"/>
          <p:nvPr>
            <p:ph idx="12" type="sldNum"/>
          </p:nvPr>
        </p:nvSpPr>
        <p:spPr>
          <a:xfrm>
            <a:off x="6436871" y="4663225"/>
            <a:ext cx="2584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253" name="Shape 253"/>
          <p:cNvPicPr preferRelativeResize="0"/>
          <p:nvPr/>
        </p:nvPicPr>
        <p:blipFill>
          <a:blip r:embed="rId3">
            <a:alphaModFix/>
          </a:blip>
          <a:stretch>
            <a:fillRect/>
          </a:stretch>
        </p:blipFill>
        <p:spPr>
          <a:xfrm>
            <a:off x="3119700" y="555600"/>
            <a:ext cx="5901373" cy="4013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Software Requirements</a:t>
            </a:r>
          </a:p>
          <a:p>
            <a:pPr indent="0" lvl="0" marL="0">
              <a:spcBef>
                <a:spcPts val="0"/>
              </a:spcBef>
              <a:buNone/>
            </a:pPr>
            <a:r>
              <a:t/>
            </a:r>
            <a:endParaRPr/>
          </a:p>
        </p:txBody>
      </p:sp>
      <p:sp>
        <p:nvSpPr>
          <p:cNvPr id="259" name="Shape 259"/>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0" lvl="0" marL="0">
              <a:spcBef>
                <a:spcPts val="0"/>
              </a:spcBef>
              <a:buNone/>
            </a:pPr>
            <a:r>
              <a:rPr lang="en" sz="2400" u="sng"/>
              <a:t>For Development:</a:t>
            </a:r>
          </a:p>
          <a:p>
            <a:pPr indent="-342900" lvl="0" marL="457200" rtl="0">
              <a:spcBef>
                <a:spcPts val="0"/>
              </a:spcBef>
              <a:spcAft>
                <a:spcPts val="0"/>
              </a:spcAft>
              <a:buSzPts val="1800"/>
              <a:buAutoNum type="arabicPeriod"/>
            </a:pPr>
            <a:r>
              <a:rPr lang="en" sz="1800"/>
              <a:t>C# Programming Language</a:t>
            </a:r>
          </a:p>
          <a:p>
            <a:pPr indent="-342900" lvl="0" marL="457200" rtl="0">
              <a:spcBef>
                <a:spcPts val="0"/>
              </a:spcBef>
              <a:spcAft>
                <a:spcPts val="0"/>
              </a:spcAft>
              <a:buSzPts val="1800"/>
              <a:buAutoNum type="arabicPeriod"/>
            </a:pPr>
            <a:r>
              <a:rPr lang="en" sz="1800"/>
              <a:t>Unity SDK</a:t>
            </a:r>
          </a:p>
          <a:p>
            <a:pPr indent="-342900" lvl="0" marL="457200" rtl="0">
              <a:spcBef>
                <a:spcPts val="0"/>
              </a:spcBef>
              <a:spcAft>
                <a:spcPts val="0"/>
              </a:spcAft>
              <a:buSzPts val="1800"/>
              <a:buAutoNum type="arabicPeriod"/>
            </a:pPr>
            <a:r>
              <a:rPr lang="en" sz="1800"/>
              <a:t>Third-Party Libraries &amp; APIs</a:t>
            </a:r>
          </a:p>
          <a:p>
            <a:pPr indent="-342900" lvl="1" marL="914400" rtl="0">
              <a:spcBef>
                <a:spcPts val="0"/>
              </a:spcBef>
              <a:spcAft>
                <a:spcPts val="0"/>
              </a:spcAft>
              <a:buSzPts val="1800"/>
              <a:buAutoNum type="alphaLcPeriod"/>
            </a:pPr>
            <a:r>
              <a:rPr lang="en" sz="1800"/>
              <a:t>Mono</a:t>
            </a:r>
          </a:p>
          <a:p>
            <a:pPr indent="-342900" lvl="1" marL="914400" rtl="0">
              <a:spcBef>
                <a:spcPts val="0"/>
              </a:spcBef>
              <a:spcAft>
                <a:spcPts val="0"/>
              </a:spcAft>
              <a:buSzPts val="1800"/>
              <a:buAutoNum type="alphaLcPeriod"/>
            </a:pPr>
            <a:r>
              <a:rPr lang="en" sz="1800"/>
              <a:t>Microsoft C# CodeCompiler</a:t>
            </a:r>
          </a:p>
          <a:p>
            <a:pPr indent="-342900" lvl="0" marL="457200" rtl="0">
              <a:spcBef>
                <a:spcPts val="0"/>
              </a:spcBef>
              <a:spcAft>
                <a:spcPts val="0"/>
              </a:spcAft>
              <a:buSzPts val="1800"/>
              <a:buAutoNum type="arabicPeriod"/>
            </a:pPr>
            <a:r>
              <a:rPr lang="en" sz="1800"/>
              <a:t>Gitlab</a:t>
            </a:r>
          </a:p>
          <a:p>
            <a:pPr indent="-342900" lvl="0" marL="457200" rtl="0">
              <a:spcBef>
                <a:spcPts val="0"/>
              </a:spcBef>
              <a:buSzPts val="1800"/>
              <a:buAutoNum type="arabicPeriod"/>
            </a:pPr>
            <a:r>
              <a:rPr lang="en" sz="1800"/>
              <a:t>SourceTree (Development Source Control)</a:t>
            </a:r>
          </a:p>
        </p:txBody>
      </p:sp>
      <p:sp>
        <p:nvSpPr>
          <p:cNvPr id="260" name="Shape 260"/>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rPr lang="en" sz="2400" u="sng"/>
              <a:t>For Production:</a:t>
            </a:r>
          </a:p>
          <a:p>
            <a:pPr indent="-342900" lvl="0" marL="457200" rtl="0">
              <a:spcBef>
                <a:spcPts val="0"/>
              </a:spcBef>
              <a:spcAft>
                <a:spcPts val="0"/>
              </a:spcAft>
              <a:buSzPts val="1800"/>
              <a:buAutoNum type="arabicPeriod"/>
            </a:pPr>
            <a:r>
              <a:rPr lang="en" sz="1800"/>
              <a:t>Unity SDK</a:t>
            </a:r>
          </a:p>
          <a:p>
            <a:pPr indent="-342900" lvl="0" marL="457200" rtl="0">
              <a:spcBef>
                <a:spcPts val="0"/>
              </a:spcBef>
              <a:spcAft>
                <a:spcPts val="0"/>
              </a:spcAft>
              <a:buSzPts val="1800"/>
              <a:buAutoNum type="arabicPeriod"/>
            </a:pPr>
            <a:r>
              <a:rPr lang="en" sz="1800"/>
              <a:t>Windows 7, 8, 8.1, 10</a:t>
            </a:r>
          </a:p>
          <a:p>
            <a:pPr indent="-342900" lvl="0" marL="457200" rtl="0">
              <a:spcBef>
                <a:spcPts val="0"/>
              </a:spcBef>
              <a:spcAft>
                <a:spcPts val="0"/>
              </a:spcAft>
              <a:buSzPts val="1800"/>
              <a:buAutoNum type="arabicPeriod"/>
            </a:pPr>
            <a:r>
              <a:rPr lang="en" sz="1800"/>
              <a:t>Linux (Any Version)</a:t>
            </a:r>
          </a:p>
          <a:p>
            <a:pPr indent="-342900" lvl="0" marL="457200">
              <a:spcBef>
                <a:spcPts val="0"/>
              </a:spcBef>
              <a:buSzPts val="1800"/>
              <a:buAutoNum type="arabicPeriod"/>
            </a:pPr>
            <a:r>
              <a:rPr lang="en" sz="1800"/>
              <a:t>MacOS (Any Version)</a:t>
            </a:r>
          </a:p>
        </p:txBody>
      </p:sp>
      <p:sp>
        <p:nvSpPr>
          <p:cNvPr id="261" name="Shape 261"/>
          <p:cNvSpPr txBox="1"/>
          <p:nvPr>
            <p:ph idx="12" type="sldNum"/>
          </p:nvPr>
        </p:nvSpPr>
        <p:spPr>
          <a:xfrm>
            <a:off x="5815237" y="4663225"/>
            <a:ext cx="3205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Version Control Components</a:t>
            </a:r>
          </a:p>
        </p:txBody>
      </p:sp>
      <p:sp>
        <p:nvSpPr>
          <p:cNvPr id="267" name="Shape 267"/>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0" lvl="0" marL="0" rtl="0">
              <a:lnSpc>
                <a:spcPct val="115000"/>
              </a:lnSpc>
              <a:spcBef>
                <a:spcPts val="0"/>
              </a:spcBef>
              <a:spcAft>
                <a:spcPts val="0"/>
              </a:spcAft>
              <a:buNone/>
            </a:pPr>
            <a:r>
              <a:rPr lang="en" sz="1800" u="sng"/>
              <a:t>Unity:</a:t>
            </a:r>
          </a:p>
          <a:p>
            <a:pPr indent="-317500" lvl="0" marL="457200" rtl="0">
              <a:lnSpc>
                <a:spcPct val="115000"/>
              </a:lnSpc>
              <a:spcBef>
                <a:spcPts val="0"/>
              </a:spcBef>
              <a:spcAft>
                <a:spcPts val="0"/>
              </a:spcAft>
              <a:buSzPts val="1400"/>
              <a:buChar char="●"/>
            </a:pPr>
            <a:r>
              <a:rPr lang="en"/>
              <a:t>Game engine where source code is edited</a:t>
            </a:r>
          </a:p>
          <a:p>
            <a:pPr indent="0" lvl="0" marL="0" rtl="0">
              <a:lnSpc>
                <a:spcPct val="115000"/>
              </a:lnSpc>
              <a:spcBef>
                <a:spcPts val="0"/>
              </a:spcBef>
              <a:spcAft>
                <a:spcPts val="0"/>
              </a:spcAft>
              <a:buNone/>
            </a:pPr>
            <a:r>
              <a:rPr lang="en"/>
              <a:t> </a:t>
            </a:r>
          </a:p>
          <a:p>
            <a:pPr indent="0" lvl="0" marL="0">
              <a:lnSpc>
                <a:spcPct val="115000"/>
              </a:lnSpc>
              <a:spcBef>
                <a:spcPts val="0"/>
              </a:spcBef>
              <a:spcAft>
                <a:spcPts val="0"/>
              </a:spcAft>
              <a:buNone/>
            </a:pPr>
            <a:r>
              <a:rPr lang="en" sz="1800" u="sng"/>
              <a:t>SourceTree:</a:t>
            </a:r>
          </a:p>
          <a:p>
            <a:pPr indent="-317500" lvl="0" marL="457200" rtl="0">
              <a:lnSpc>
                <a:spcPct val="115000"/>
              </a:lnSpc>
              <a:spcBef>
                <a:spcPts val="0"/>
              </a:spcBef>
              <a:spcAft>
                <a:spcPts val="0"/>
              </a:spcAft>
              <a:buSzPts val="1400"/>
              <a:buChar char="●"/>
            </a:pPr>
            <a:r>
              <a:rPr lang="en"/>
              <a:t>Free git client for Windows and Mac</a:t>
            </a:r>
          </a:p>
          <a:p>
            <a:pPr indent="-317500" lvl="0" marL="457200" rtl="0">
              <a:lnSpc>
                <a:spcPct val="115000"/>
              </a:lnSpc>
              <a:spcBef>
                <a:spcPts val="0"/>
              </a:spcBef>
              <a:spcAft>
                <a:spcPts val="0"/>
              </a:spcAft>
              <a:buSzPts val="1400"/>
              <a:buChar char="●"/>
            </a:pPr>
            <a:r>
              <a:rPr lang="en"/>
              <a:t>Uses PuTTY</a:t>
            </a:r>
          </a:p>
          <a:p>
            <a:pPr indent="0" lvl="0" marL="0" rtl="0">
              <a:lnSpc>
                <a:spcPct val="115000"/>
              </a:lnSpc>
              <a:spcBef>
                <a:spcPts val="0"/>
              </a:spcBef>
              <a:spcAft>
                <a:spcPts val="0"/>
              </a:spcAft>
              <a:buNone/>
            </a:pPr>
            <a:r>
              <a:t/>
            </a:r>
            <a:endParaRPr/>
          </a:p>
          <a:p>
            <a:pPr indent="0" lvl="0" marL="0">
              <a:lnSpc>
                <a:spcPct val="115000"/>
              </a:lnSpc>
              <a:spcBef>
                <a:spcPts val="0"/>
              </a:spcBef>
              <a:spcAft>
                <a:spcPts val="0"/>
              </a:spcAft>
              <a:buNone/>
            </a:pPr>
            <a:r>
              <a:rPr lang="en" sz="1800" u="sng"/>
              <a:t>PuTTY:</a:t>
            </a:r>
          </a:p>
          <a:p>
            <a:pPr indent="-317500" lvl="0" marL="457200" rtl="0">
              <a:lnSpc>
                <a:spcPct val="115000"/>
              </a:lnSpc>
              <a:spcBef>
                <a:spcPts val="0"/>
              </a:spcBef>
              <a:spcAft>
                <a:spcPts val="0"/>
              </a:spcAft>
              <a:buSzPts val="1400"/>
              <a:buChar char="●"/>
            </a:pPr>
            <a:r>
              <a:rPr lang="en"/>
              <a:t>Pageant client interfaces with GitLab</a:t>
            </a:r>
          </a:p>
          <a:p>
            <a:pPr indent="-317500" lvl="0" marL="457200" rtl="0">
              <a:lnSpc>
                <a:spcPct val="115000"/>
              </a:lnSpc>
              <a:spcBef>
                <a:spcPts val="0"/>
              </a:spcBef>
              <a:spcAft>
                <a:spcPts val="0"/>
              </a:spcAft>
              <a:buSzPts val="1400"/>
              <a:buChar char="●"/>
            </a:pPr>
            <a:r>
              <a:rPr lang="en"/>
              <a:t>Continuously runs in the background</a:t>
            </a:r>
          </a:p>
          <a:p>
            <a:pPr indent="0" lvl="0" marL="0" rtl="0">
              <a:lnSpc>
                <a:spcPct val="115000"/>
              </a:lnSpc>
              <a:spcBef>
                <a:spcPts val="0"/>
              </a:spcBef>
              <a:spcAft>
                <a:spcPts val="0"/>
              </a:spcAft>
              <a:buNone/>
            </a:pPr>
            <a:r>
              <a:t/>
            </a:r>
            <a:endParaRPr/>
          </a:p>
          <a:p>
            <a:pPr indent="0" lvl="0" marL="0" rtl="0">
              <a:lnSpc>
                <a:spcPct val="115000"/>
              </a:lnSpc>
              <a:spcBef>
                <a:spcPts val="0"/>
              </a:spcBef>
              <a:spcAft>
                <a:spcPts val="0"/>
              </a:spcAft>
              <a:buNone/>
            </a:pPr>
            <a:r>
              <a:rPr lang="en" sz="1800" u="sng"/>
              <a:t>GitLab:</a:t>
            </a:r>
          </a:p>
          <a:p>
            <a:pPr indent="-317500" lvl="0" marL="457200" rtl="0">
              <a:lnSpc>
                <a:spcPct val="115000"/>
              </a:lnSpc>
              <a:spcBef>
                <a:spcPts val="0"/>
              </a:spcBef>
              <a:spcAft>
                <a:spcPts val="0"/>
              </a:spcAft>
              <a:buSzPts val="1400"/>
              <a:buChar char="●"/>
            </a:pPr>
            <a:r>
              <a:rPr lang="en"/>
              <a:t>Online git repository manager</a:t>
            </a:r>
          </a:p>
        </p:txBody>
      </p:sp>
      <p:sp>
        <p:nvSpPr>
          <p:cNvPr id="268" name="Shape 268"/>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69" name="Shape 269"/>
          <p:cNvSpPr txBox="1"/>
          <p:nvPr>
            <p:ph idx="12" type="sldNum"/>
          </p:nvPr>
        </p:nvSpPr>
        <p:spPr>
          <a:xfrm>
            <a:off x="6331970" y="4663225"/>
            <a:ext cx="2689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270" name="Shape 270"/>
          <p:cNvPicPr preferRelativeResize="0"/>
          <p:nvPr/>
        </p:nvPicPr>
        <p:blipFill>
          <a:blip r:embed="rId3">
            <a:alphaModFix/>
          </a:blip>
          <a:stretch>
            <a:fillRect/>
          </a:stretch>
        </p:blipFill>
        <p:spPr>
          <a:xfrm>
            <a:off x="4832400" y="935963"/>
            <a:ext cx="3999900" cy="1482199"/>
          </a:xfrm>
          <a:prstGeom prst="rect">
            <a:avLst/>
          </a:prstGeom>
          <a:noFill/>
          <a:ln>
            <a:noFill/>
          </a:ln>
        </p:spPr>
      </p:pic>
      <p:pic>
        <p:nvPicPr>
          <p:cNvPr id="271" name="Shape 271"/>
          <p:cNvPicPr preferRelativeResize="0"/>
          <p:nvPr/>
        </p:nvPicPr>
        <p:blipFill>
          <a:blip r:embed="rId4">
            <a:alphaModFix/>
          </a:blip>
          <a:stretch>
            <a:fillRect/>
          </a:stretch>
        </p:blipFill>
        <p:spPr>
          <a:xfrm>
            <a:off x="4832400" y="1962800"/>
            <a:ext cx="3999900" cy="981075"/>
          </a:xfrm>
          <a:prstGeom prst="rect">
            <a:avLst/>
          </a:prstGeom>
          <a:noFill/>
          <a:ln>
            <a:noFill/>
          </a:ln>
        </p:spPr>
      </p:pic>
      <p:pic>
        <p:nvPicPr>
          <p:cNvPr id="272" name="Shape 272"/>
          <p:cNvPicPr preferRelativeResize="0"/>
          <p:nvPr/>
        </p:nvPicPr>
        <p:blipFill>
          <a:blip r:embed="rId5">
            <a:alphaModFix/>
          </a:blip>
          <a:stretch>
            <a:fillRect/>
          </a:stretch>
        </p:blipFill>
        <p:spPr>
          <a:xfrm>
            <a:off x="5941813" y="2704200"/>
            <a:ext cx="1781074" cy="1187375"/>
          </a:xfrm>
          <a:prstGeom prst="rect">
            <a:avLst/>
          </a:prstGeom>
          <a:noFill/>
          <a:ln>
            <a:noFill/>
          </a:ln>
        </p:spPr>
      </p:pic>
      <p:pic>
        <p:nvPicPr>
          <p:cNvPr id="273" name="Shape 273"/>
          <p:cNvPicPr preferRelativeResize="0"/>
          <p:nvPr/>
        </p:nvPicPr>
        <p:blipFill>
          <a:blip r:embed="rId6">
            <a:alphaModFix/>
          </a:blip>
          <a:stretch>
            <a:fillRect/>
          </a:stretch>
        </p:blipFill>
        <p:spPr>
          <a:xfrm>
            <a:off x="4832400" y="3707825"/>
            <a:ext cx="3999900" cy="861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146550" y="445025"/>
            <a:ext cx="2808900" cy="1189200"/>
          </a:xfrm>
          <a:prstGeom prst="rect">
            <a:avLst/>
          </a:prstGeom>
        </p:spPr>
        <p:txBody>
          <a:bodyPr anchorCtr="0" anchor="t" bIns="91425" lIns="91425" rIns="91425" wrap="square" tIns="91425">
            <a:noAutofit/>
          </a:bodyPr>
          <a:lstStyle/>
          <a:p>
            <a:pPr indent="0" lvl="0" marL="0" algn="ctr">
              <a:spcBef>
                <a:spcPts val="0"/>
              </a:spcBef>
              <a:buNone/>
            </a:pPr>
            <a:r>
              <a:rPr lang="en"/>
              <a:t>Version Control</a:t>
            </a:r>
          </a:p>
          <a:p>
            <a:pPr indent="0" lvl="0" marL="0" algn="ctr">
              <a:spcBef>
                <a:spcPts val="0"/>
              </a:spcBef>
              <a:buNone/>
            </a:pPr>
            <a:r>
              <a:rPr lang="en"/>
              <a:t>Flow Diagram</a:t>
            </a:r>
          </a:p>
        </p:txBody>
      </p:sp>
      <p:sp>
        <p:nvSpPr>
          <p:cNvPr id="279" name="Shape 279"/>
          <p:cNvSpPr txBox="1"/>
          <p:nvPr>
            <p:ph idx="12" type="sldNum"/>
          </p:nvPr>
        </p:nvSpPr>
        <p:spPr>
          <a:xfrm>
            <a:off x="6212118" y="4663225"/>
            <a:ext cx="2808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280" name="Shape 280"/>
          <p:cNvPicPr preferRelativeResize="0"/>
          <p:nvPr/>
        </p:nvPicPr>
        <p:blipFill>
          <a:blip r:embed="rId3">
            <a:alphaModFix/>
          </a:blip>
          <a:stretch>
            <a:fillRect/>
          </a:stretch>
        </p:blipFill>
        <p:spPr>
          <a:xfrm>
            <a:off x="3144100" y="309550"/>
            <a:ext cx="5876925" cy="421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Agile Development Model</a:t>
            </a:r>
          </a:p>
        </p:txBody>
      </p:sp>
      <p:sp>
        <p:nvSpPr>
          <p:cNvPr id="286" name="Shape 286"/>
          <p:cNvSpPr txBox="1"/>
          <p:nvPr>
            <p:ph idx="12" type="sldNum"/>
          </p:nvPr>
        </p:nvSpPr>
        <p:spPr>
          <a:xfrm>
            <a:off x="6490722" y="4663225"/>
            <a:ext cx="2530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287" name="Shape 287"/>
          <p:cNvPicPr preferRelativeResize="0"/>
          <p:nvPr/>
        </p:nvPicPr>
        <p:blipFill>
          <a:blip r:embed="rId3">
            <a:alphaModFix/>
          </a:blip>
          <a:stretch>
            <a:fillRect/>
          </a:stretch>
        </p:blipFill>
        <p:spPr>
          <a:xfrm>
            <a:off x="1571625" y="1435838"/>
            <a:ext cx="6000750" cy="3095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(WBS)</a:t>
            </a:r>
          </a:p>
        </p:txBody>
      </p:sp>
      <p:sp>
        <p:nvSpPr>
          <p:cNvPr id="293" name="Shape 29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94" name="Shape 294"/>
          <p:cNvSpPr txBox="1"/>
          <p:nvPr>
            <p:ph idx="12" type="sldNum"/>
          </p:nvPr>
        </p:nvSpPr>
        <p:spPr>
          <a:xfrm>
            <a:off x="6376695" y="4663225"/>
            <a:ext cx="2644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WBSOverview.png" id="295" name="Shape 295"/>
          <p:cNvPicPr preferRelativeResize="0"/>
          <p:nvPr/>
        </p:nvPicPr>
        <p:blipFill>
          <a:blip r:embed="rId3">
            <a:alphaModFix/>
          </a:blip>
          <a:stretch>
            <a:fillRect/>
          </a:stretch>
        </p:blipFill>
        <p:spPr>
          <a:xfrm>
            <a:off x="311700" y="1152486"/>
            <a:ext cx="8520599" cy="20825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 Design</a:t>
            </a:r>
          </a:p>
        </p:txBody>
      </p:sp>
      <p:sp>
        <p:nvSpPr>
          <p:cNvPr id="301" name="Shape 30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302" name="Shape 302"/>
          <p:cNvSpPr txBox="1"/>
          <p:nvPr>
            <p:ph idx="12" type="sldNum"/>
          </p:nvPr>
        </p:nvSpPr>
        <p:spPr>
          <a:xfrm>
            <a:off x="6176167" y="4663225"/>
            <a:ext cx="2844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303" name="Shape 303"/>
          <p:cNvPicPr preferRelativeResize="0"/>
          <p:nvPr/>
        </p:nvPicPr>
        <p:blipFill>
          <a:blip r:embed="rId3">
            <a:alphaModFix/>
          </a:blip>
          <a:stretch>
            <a:fillRect/>
          </a:stretch>
        </p:blipFill>
        <p:spPr>
          <a:xfrm>
            <a:off x="311700" y="1152475"/>
            <a:ext cx="8520599" cy="34164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 Design (Testing)</a:t>
            </a:r>
          </a:p>
        </p:txBody>
      </p:sp>
      <p:sp>
        <p:nvSpPr>
          <p:cNvPr id="309" name="Shape 30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310" name="Shape 310"/>
          <p:cNvSpPr txBox="1"/>
          <p:nvPr>
            <p:ph idx="12" type="sldNum"/>
          </p:nvPr>
        </p:nvSpPr>
        <p:spPr>
          <a:xfrm>
            <a:off x="6476972" y="4663225"/>
            <a:ext cx="2544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311" name="Shape 311"/>
          <p:cNvPicPr preferRelativeResize="0"/>
          <p:nvPr/>
        </p:nvPicPr>
        <p:blipFill>
          <a:blip r:embed="rId3">
            <a:alphaModFix/>
          </a:blip>
          <a:stretch>
            <a:fillRect/>
          </a:stretch>
        </p:blipFill>
        <p:spPr>
          <a:xfrm>
            <a:off x="3136027" y="1152480"/>
            <a:ext cx="2871954" cy="34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68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Team Silver</a:t>
            </a:r>
          </a:p>
        </p:txBody>
      </p:sp>
      <p:sp>
        <p:nvSpPr>
          <p:cNvPr id="76" name="Shape 76"/>
          <p:cNvSpPr txBox="1"/>
          <p:nvPr>
            <p:ph idx="12" type="sldNum"/>
          </p:nvPr>
        </p:nvSpPr>
        <p:spPr>
          <a:xfrm>
            <a:off x="6858000" y="4663225"/>
            <a:ext cx="21630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pic>
        <p:nvPicPr>
          <p:cNvPr id="77" name="Shape 77"/>
          <p:cNvPicPr preferRelativeResize="0"/>
          <p:nvPr/>
        </p:nvPicPr>
        <p:blipFill>
          <a:blip r:embed="rId3">
            <a:alphaModFix/>
          </a:blip>
          <a:stretch>
            <a:fillRect/>
          </a:stretch>
        </p:blipFill>
        <p:spPr>
          <a:xfrm>
            <a:off x="311700" y="1040725"/>
            <a:ext cx="1377675" cy="958400"/>
          </a:xfrm>
          <a:prstGeom prst="rect">
            <a:avLst/>
          </a:prstGeom>
          <a:noFill/>
          <a:ln cap="flat" cmpd="sng" w="9525">
            <a:solidFill>
              <a:srgbClr val="000000"/>
            </a:solidFill>
            <a:prstDash val="solid"/>
            <a:round/>
            <a:headEnd len="med" w="med" type="none"/>
            <a:tailEnd len="med" w="med" type="none"/>
          </a:ln>
        </p:spPr>
      </p:pic>
      <p:pic>
        <p:nvPicPr>
          <p:cNvPr id="78" name="Shape 78"/>
          <p:cNvPicPr preferRelativeResize="0"/>
          <p:nvPr/>
        </p:nvPicPr>
        <p:blipFill>
          <a:blip r:embed="rId4">
            <a:alphaModFix/>
          </a:blip>
          <a:stretch>
            <a:fillRect/>
          </a:stretch>
        </p:blipFill>
        <p:spPr>
          <a:xfrm>
            <a:off x="311700" y="2040100"/>
            <a:ext cx="1377675" cy="985875"/>
          </a:xfrm>
          <a:prstGeom prst="rect">
            <a:avLst/>
          </a:prstGeom>
          <a:noFill/>
          <a:ln cap="flat" cmpd="sng" w="9525">
            <a:solidFill>
              <a:srgbClr val="000000"/>
            </a:solidFill>
            <a:prstDash val="solid"/>
            <a:round/>
            <a:headEnd len="med" w="med" type="none"/>
            <a:tailEnd len="med" w="med" type="none"/>
          </a:ln>
        </p:spPr>
      </p:pic>
      <p:pic>
        <p:nvPicPr>
          <p:cNvPr id="79" name="Shape 79"/>
          <p:cNvPicPr preferRelativeResize="0"/>
          <p:nvPr/>
        </p:nvPicPr>
        <p:blipFill>
          <a:blip r:embed="rId5">
            <a:alphaModFix/>
          </a:blip>
          <a:stretch>
            <a:fillRect/>
          </a:stretch>
        </p:blipFill>
        <p:spPr>
          <a:xfrm>
            <a:off x="311700" y="3066950"/>
            <a:ext cx="1377675" cy="958374"/>
          </a:xfrm>
          <a:prstGeom prst="rect">
            <a:avLst/>
          </a:prstGeom>
          <a:noFill/>
          <a:ln cap="flat" cmpd="sng" w="9525">
            <a:solidFill>
              <a:srgbClr val="000000"/>
            </a:solidFill>
            <a:prstDash val="solid"/>
            <a:round/>
            <a:headEnd len="med" w="med" type="none"/>
            <a:tailEnd len="med" w="med" type="none"/>
          </a:ln>
        </p:spPr>
      </p:pic>
      <p:pic>
        <p:nvPicPr>
          <p:cNvPr id="80" name="Shape 80"/>
          <p:cNvPicPr preferRelativeResize="0"/>
          <p:nvPr/>
        </p:nvPicPr>
        <p:blipFill>
          <a:blip r:embed="rId6">
            <a:alphaModFix/>
          </a:blip>
          <a:stretch>
            <a:fillRect/>
          </a:stretch>
        </p:blipFill>
        <p:spPr>
          <a:xfrm>
            <a:off x="291938" y="4066300"/>
            <a:ext cx="1417193" cy="985875"/>
          </a:xfrm>
          <a:prstGeom prst="rect">
            <a:avLst/>
          </a:prstGeom>
          <a:noFill/>
          <a:ln cap="flat" cmpd="sng" w="9525">
            <a:solidFill>
              <a:srgbClr val="000000"/>
            </a:solidFill>
            <a:prstDash val="solid"/>
            <a:round/>
            <a:headEnd len="med" w="med" type="none"/>
            <a:tailEnd len="med" w="med" type="none"/>
          </a:ln>
        </p:spPr>
      </p:pic>
      <p:pic>
        <p:nvPicPr>
          <p:cNvPr id="81" name="Shape 81"/>
          <p:cNvPicPr preferRelativeResize="0"/>
          <p:nvPr/>
        </p:nvPicPr>
        <p:blipFill>
          <a:blip r:embed="rId7">
            <a:alphaModFix/>
          </a:blip>
          <a:stretch>
            <a:fillRect/>
          </a:stretch>
        </p:blipFill>
        <p:spPr>
          <a:xfrm>
            <a:off x="4224925" y="-12"/>
            <a:ext cx="1436620" cy="999375"/>
          </a:xfrm>
          <a:prstGeom prst="rect">
            <a:avLst/>
          </a:prstGeom>
          <a:noFill/>
          <a:ln cap="flat" cmpd="sng" w="9525">
            <a:solidFill>
              <a:srgbClr val="000000"/>
            </a:solidFill>
            <a:prstDash val="solid"/>
            <a:round/>
            <a:headEnd len="med" w="med" type="none"/>
            <a:tailEnd len="med" w="med" type="none"/>
          </a:ln>
        </p:spPr>
      </p:pic>
      <p:pic>
        <p:nvPicPr>
          <p:cNvPr id="82" name="Shape 82"/>
          <p:cNvPicPr preferRelativeResize="0"/>
          <p:nvPr/>
        </p:nvPicPr>
        <p:blipFill>
          <a:blip r:embed="rId8">
            <a:alphaModFix/>
          </a:blip>
          <a:stretch>
            <a:fillRect/>
          </a:stretch>
        </p:blipFill>
        <p:spPr>
          <a:xfrm>
            <a:off x="4224925" y="1020225"/>
            <a:ext cx="1436625" cy="999406"/>
          </a:xfrm>
          <a:prstGeom prst="rect">
            <a:avLst/>
          </a:prstGeom>
          <a:noFill/>
          <a:ln cap="flat" cmpd="sng" w="9525">
            <a:solidFill>
              <a:srgbClr val="000000"/>
            </a:solidFill>
            <a:prstDash val="solid"/>
            <a:round/>
            <a:headEnd len="med" w="med" type="none"/>
            <a:tailEnd len="med" w="med" type="none"/>
          </a:ln>
        </p:spPr>
      </p:pic>
      <p:pic>
        <p:nvPicPr>
          <p:cNvPr id="83" name="Shape 83"/>
          <p:cNvPicPr preferRelativeResize="0"/>
          <p:nvPr/>
        </p:nvPicPr>
        <p:blipFill>
          <a:blip r:embed="rId9">
            <a:alphaModFix/>
          </a:blip>
          <a:stretch>
            <a:fillRect/>
          </a:stretch>
        </p:blipFill>
        <p:spPr>
          <a:xfrm>
            <a:off x="4224925" y="2040500"/>
            <a:ext cx="1436630" cy="999400"/>
          </a:xfrm>
          <a:prstGeom prst="rect">
            <a:avLst/>
          </a:prstGeom>
          <a:noFill/>
          <a:ln cap="flat" cmpd="sng" w="9525">
            <a:solidFill>
              <a:srgbClr val="000000"/>
            </a:solidFill>
            <a:prstDash val="solid"/>
            <a:round/>
            <a:headEnd len="med" w="med" type="none"/>
            <a:tailEnd len="med" w="med" type="none"/>
          </a:ln>
        </p:spPr>
      </p:pic>
      <p:pic>
        <p:nvPicPr>
          <p:cNvPr id="84" name="Shape 84"/>
          <p:cNvPicPr preferRelativeResize="0"/>
          <p:nvPr/>
        </p:nvPicPr>
        <p:blipFill>
          <a:blip r:embed="rId10">
            <a:alphaModFix/>
          </a:blip>
          <a:stretch>
            <a:fillRect/>
          </a:stretch>
        </p:blipFill>
        <p:spPr>
          <a:xfrm>
            <a:off x="4205188" y="3066950"/>
            <a:ext cx="1476106" cy="1026850"/>
          </a:xfrm>
          <a:prstGeom prst="rect">
            <a:avLst/>
          </a:prstGeom>
          <a:noFill/>
          <a:ln cap="flat" cmpd="sng" w="9525">
            <a:solidFill>
              <a:srgbClr val="000000"/>
            </a:solidFill>
            <a:prstDash val="solid"/>
            <a:round/>
            <a:headEnd len="med" w="med" type="none"/>
            <a:tailEnd len="med" w="med" type="none"/>
          </a:ln>
        </p:spPr>
      </p:pic>
      <p:pic>
        <p:nvPicPr>
          <p:cNvPr id="85" name="Shape 85"/>
          <p:cNvPicPr preferRelativeResize="0"/>
          <p:nvPr/>
        </p:nvPicPr>
        <p:blipFill>
          <a:blip r:embed="rId11">
            <a:alphaModFix/>
          </a:blip>
          <a:stretch>
            <a:fillRect/>
          </a:stretch>
        </p:blipFill>
        <p:spPr>
          <a:xfrm>
            <a:off x="4205200" y="4120850"/>
            <a:ext cx="1476100" cy="918575"/>
          </a:xfrm>
          <a:prstGeom prst="rect">
            <a:avLst/>
          </a:prstGeom>
          <a:noFill/>
          <a:ln cap="flat" cmpd="sng" w="9525">
            <a:solidFill>
              <a:srgbClr val="000000"/>
            </a:solidFill>
            <a:prstDash val="solid"/>
            <a:round/>
            <a:headEnd len="med" w="med" type="none"/>
            <a:tailEnd len="med" w="med" type="none"/>
          </a:ln>
        </p:spPr>
      </p:pic>
      <p:sp>
        <p:nvSpPr>
          <p:cNvPr id="86" name="Shape 86"/>
          <p:cNvSpPr txBox="1"/>
          <p:nvPr/>
        </p:nvSpPr>
        <p:spPr>
          <a:xfrm>
            <a:off x="1994550" y="1181700"/>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Colten Everitt</a:t>
            </a:r>
          </a:p>
          <a:p>
            <a:pPr indent="0" lvl="0" marL="0" algn="ctr">
              <a:spcBef>
                <a:spcPts val="0"/>
              </a:spcBef>
              <a:buNone/>
            </a:pPr>
            <a:r>
              <a:rPr lang="en" sz="1000">
                <a:solidFill>
                  <a:srgbClr val="666666"/>
                </a:solidFill>
              </a:rPr>
              <a:t>Website Administrator</a:t>
            </a:r>
          </a:p>
        </p:txBody>
      </p:sp>
      <p:sp>
        <p:nvSpPr>
          <p:cNvPr id="87" name="Shape 87"/>
          <p:cNvSpPr txBox="1"/>
          <p:nvPr/>
        </p:nvSpPr>
        <p:spPr>
          <a:xfrm>
            <a:off x="1994450" y="2145375"/>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Peter Riley</a:t>
            </a:r>
          </a:p>
          <a:p>
            <a:pPr indent="0" lvl="0" marL="0" algn="ctr">
              <a:spcBef>
                <a:spcPts val="0"/>
              </a:spcBef>
              <a:buNone/>
            </a:pPr>
            <a:r>
              <a:rPr lang="en" sz="1000">
                <a:solidFill>
                  <a:srgbClr val="666666"/>
                </a:solidFill>
              </a:rPr>
              <a:t>Software Engineering Expert</a:t>
            </a:r>
          </a:p>
        </p:txBody>
      </p:sp>
      <p:sp>
        <p:nvSpPr>
          <p:cNvPr id="88" name="Shape 88"/>
          <p:cNvSpPr txBox="1"/>
          <p:nvPr/>
        </p:nvSpPr>
        <p:spPr>
          <a:xfrm>
            <a:off x="1994550" y="3176275"/>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Casey Batten</a:t>
            </a:r>
          </a:p>
          <a:p>
            <a:pPr indent="0" lvl="0" marL="0" algn="ctr">
              <a:spcBef>
                <a:spcPts val="0"/>
              </a:spcBef>
              <a:buNone/>
            </a:pPr>
            <a:r>
              <a:rPr lang="en" sz="1000">
                <a:solidFill>
                  <a:srgbClr val="666666"/>
                </a:solidFill>
              </a:rPr>
              <a:t>Unity SDK Specialist</a:t>
            </a:r>
          </a:p>
        </p:txBody>
      </p:sp>
      <p:sp>
        <p:nvSpPr>
          <p:cNvPr id="89" name="Shape 89"/>
          <p:cNvSpPr txBox="1"/>
          <p:nvPr/>
        </p:nvSpPr>
        <p:spPr>
          <a:xfrm>
            <a:off x="1994500" y="4187200"/>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Kevin Santos</a:t>
            </a:r>
          </a:p>
          <a:p>
            <a:pPr indent="0" lvl="0" marL="0" algn="ctr">
              <a:spcBef>
                <a:spcPts val="0"/>
              </a:spcBef>
              <a:buNone/>
            </a:pPr>
            <a:r>
              <a:rPr lang="en" sz="1000">
                <a:solidFill>
                  <a:srgbClr val="666666"/>
                </a:solidFill>
              </a:rPr>
              <a:t>Database Manager</a:t>
            </a:r>
          </a:p>
        </p:txBody>
      </p:sp>
      <p:sp>
        <p:nvSpPr>
          <p:cNvPr id="90" name="Shape 90"/>
          <p:cNvSpPr txBox="1"/>
          <p:nvPr/>
        </p:nvSpPr>
        <p:spPr>
          <a:xfrm>
            <a:off x="6345700" y="184425"/>
            <a:ext cx="2163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Joel Stokes</a:t>
            </a:r>
          </a:p>
          <a:p>
            <a:pPr indent="0" lvl="0" marL="0" algn="ctr">
              <a:spcBef>
                <a:spcPts val="0"/>
              </a:spcBef>
              <a:buNone/>
            </a:pPr>
            <a:r>
              <a:rPr lang="en" sz="1000">
                <a:solidFill>
                  <a:srgbClr val="666666"/>
                </a:solidFill>
              </a:rPr>
              <a:t>Game Development Specialist</a:t>
            </a:r>
          </a:p>
        </p:txBody>
      </p:sp>
      <p:sp>
        <p:nvSpPr>
          <p:cNvPr id="91" name="Shape 91"/>
          <p:cNvSpPr txBox="1"/>
          <p:nvPr/>
        </p:nvSpPr>
        <p:spPr>
          <a:xfrm>
            <a:off x="6345700" y="1099750"/>
            <a:ext cx="2163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Matthew Tuckson</a:t>
            </a:r>
          </a:p>
          <a:p>
            <a:pPr indent="0" lvl="0" marL="0" algn="ctr">
              <a:spcBef>
                <a:spcPts val="0"/>
              </a:spcBef>
              <a:buNone/>
            </a:pPr>
            <a:r>
              <a:rPr lang="en" sz="1000">
                <a:solidFill>
                  <a:srgbClr val="666666"/>
                </a:solidFill>
              </a:rPr>
              <a:t>Program/Project Manager</a:t>
            </a:r>
          </a:p>
        </p:txBody>
      </p:sp>
      <p:sp>
        <p:nvSpPr>
          <p:cNvPr id="92" name="Shape 92"/>
          <p:cNvSpPr txBox="1"/>
          <p:nvPr/>
        </p:nvSpPr>
        <p:spPr>
          <a:xfrm>
            <a:off x="6345700" y="2145375"/>
            <a:ext cx="2163000" cy="606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Daniel Dang</a:t>
            </a:r>
          </a:p>
          <a:p>
            <a:pPr indent="0" lvl="0" marL="0" algn="ctr">
              <a:spcBef>
                <a:spcPts val="0"/>
              </a:spcBef>
              <a:buNone/>
            </a:pPr>
            <a:r>
              <a:rPr lang="en" sz="1000">
                <a:solidFill>
                  <a:srgbClr val="666666"/>
                </a:solidFill>
              </a:rPr>
              <a:t>Web Development Expert</a:t>
            </a:r>
          </a:p>
        </p:txBody>
      </p:sp>
      <p:sp>
        <p:nvSpPr>
          <p:cNvPr id="93" name="Shape 93"/>
          <p:cNvSpPr txBox="1"/>
          <p:nvPr/>
        </p:nvSpPr>
        <p:spPr>
          <a:xfrm>
            <a:off x="6345700" y="3090899"/>
            <a:ext cx="2163000" cy="606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Nathaniel DeArce</a:t>
            </a:r>
          </a:p>
          <a:p>
            <a:pPr indent="0" lvl="0" marL="0" algn="ctr">
              <a:spcBef>
                <a:spcPts val="0"/>
              </a:spcBef>
              <a:buNone/>
            </a:pPr>
            <a:r>
              <a:rPr lang="en" sz="1000">
                <a:solidFill>
                  <a:srgbClr val="666666"/>
                </a:solidFill>
              </a:rPr>
              <a:t>Artificial Intelligence Agent</a:t>
            </a:r>
          </a:p>
        </p:txBody>
      </p:sp>
      <p:sp>
        <p:nvSpPr>
          <p:cNvPr id="94" name="Shape 94"/>
          <p:cNvSpPr txBox="1"/>
          <p:nvPr/>
        </p:nvSpPr>
        <p:spPr>
          <a:xfrm>
            <a:off x="6345700" y="4010725"/>
            <a:ext cx="2163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Tyler Johnson</a:t>
            </a:r>
          </a:p>
          <a:p>
            <a:pPr indent="0" lvl="0" marL="0" algn="ctr">
              <a:spcBef>
                <a:spcPts val="0"/>
              </a:spcBef>
              <a:buNone/>
            </a:pPr>
            <a:r>
              <a:rPr lang="en" sz="1000">
                <a:solidFill>
                  <a:srgbClr val="666666"/>
                </a:solidFill>
              </a:rPr>
              <a:t>Software Engineering Expert</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 Algorithms</a:t>
            </a:r>
          </a:p>
          <a:p>
            <a:pPr indent="0" lvl="0" marL="0">
              <a:spcBef>
                <a:spcPts val="0"/>
              </a:spcBef>
              <a:buNone/>
            </a:pPr>
            <a:r>
              <a:t/>
            </a:r>
            <a:endParaRPr/>
          </a:p>
        </p:txBody>
      </p:sp>
      <p:sp>
        <p:nvSpPr>
          <p:cNvPr id="317" name="Shape 31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18" name="Shape 318"/>
          <p:cNvSpPr txBox="1"/>
          <p:nvPr>
            <p:ph idx="12" type="sldNum"/>
          </p:nvPr>
        </p:nvSpPr>
        <p:spPr>
          <a:xfrm>
            <a:off x="6156117" y="4663225"/>
            <a:ext cx="2865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319" name="Shape 319"/>
          <p:cNvPicPr preferRelativeResize="0"/>
          <p:nvPr/>
        </p:nvPicPr>
        <p:blipFill>
          <a:blip r:embed="rId3">
            <a:alphaModFix/>
          </a:blip>
          <a:stretch>
            <a:fillRect/>
          </a:stretch>
        </p:blipFill>
        <p:spPr>
          <a:xfrm>
            <a:off x="311700" y="1152475"/>
            <a:ext cx="8520600" cy="3991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 Deployment</a:t>
            </a:r>
          </a:p>
          <a:p>
            <a:pPr indent="0" lvl="0" marL="0">
              <a:spcBef>
                <a:spcPts val="0"/>
              </a:spcBef>
              <a:buNone/>
            </a:pPr>
            <a:r>
              <a:t/>
            </a:r>
            <a:endParaRPr/>
          </a:p>
        </p:txBody>
      </p:sp>
      <p:sp>
        <p:nvSpPr>
          <p:cNvPr id="325" name="Shape 32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326" name="Shape 326"/>
          <p:cNvSpPr txBox="1"/>
          <p:nvPr>
            <p:ph idx="12" type="sldNum"/>
          </p:nvPr>
        </p:nvSpPr>
        <p:spPr>
          <a:xfrm>
            <a:off x="6216293" y="4663225"/>
            <a:ext cx="28047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327" name="Shape 327"/>
          <p:cNvPicPr preferRelativeResize="0"/>
          <p:nvPr/>
        </p:nvPicPr>
        <p:blipFill>
          <a:blip r:embed="rId3">
            <a:alphaModFix/>
          </a:blip>
          <a:stretch>
            <a:fillRect/>
          </a:stretch>
        </p:blipFill>
        <p:spPr>
          <a:xfrm>
            <a:off x="311700" y="1152475"/>
            <a:ext cx="8520599" cy="3416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ph type="title"/>
          </p:nvPr>
        </p:nvSpPr>
        <p:spPr>
          <a:xfrm>
            <a:off x="311700" y="555600"/>
            <a:ext cx="3144600" cy="755700"/>
          </a:xfrm>
          <a:prstGeom prst="rect">
            <a:avLst/>
          </a:prstGeom>
        </p:spPr>
        <p:txBody>
          <a:bodyPr anchorCtr="0" anchor="b" bIns="91425" lIns="91425" rIns="91425" wrap="square" tIns="91425">
            <a:noAutofit/>
          </a:bodyPr>
          <a:lstStyle/>
          <a:p>
            <a:pPr indent="0" lvl="0" marL="0">
              <a:spcBef>
                <a:spcPts val="0"/>
              </a:spcBef>
              <a:buNone/>
            </a:pPr>
            <a:r>
              <a:rPr lang="en" sz="2800"/>
              <a:t>Software Iterations</a:t>
            </a:r>
          </a:p>
        </p:txBody>
      </p:sp>
      <p:sp>
        <p:nvSpPr>
          <p:cNvPr id="333" name="Shape 333"/>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334" name="Shape 334"/>
          <p:cNvSpPr txBox="1"/>
          <p:nvPr>
            <p:ph idx="12" type="sldNum"/>
          </p:nvPr>
        </p:nvSpPr>
        <p:spPr>
          <a:xfrm>
            <a:off x="6721350" y="4663225"/>
            <a:ext cx="2299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335" name="Shape 335"/>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36" name="Shape 336"/>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a:t>
            </a:r>
            <a:r>
              <a:rPr lang="en" sz="1800">
                <a:solidFill>
                  <a:srgbClr val="FFFFFF"/>
                </a:solidFill>
                <a:latin typeface="Proxima Nova"/>
                <a:ea typeface="Proxima Nova"/>
                <a:cs typeface="Proxima Nova"/>
                <a:sym typeface="Proxima Nova"/>
              </a:rPr>
              <a:t> Algorithm</a:t>
            </a:r>
          </a:p>
        </p:txBody>
      </p:sp>
      <p:sp>
        <p:nvSpPr>
          <p:cNvPr id="337" name="Shape 337"/>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38" name="Shape 338"/>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555600"/>
            <a:ext cx="6273000" cy="755700"/>
          </a:xfrm>
          <a:prstGeom prst="rect">
            <a:avLst/>
          </a:prstGeom>
        </p:spPr>
        <p:txBody>
          <a:bodyPr anchorCtr="0" anchor="b" bIns="91425" lIns="91425" rIns="91425" wrap="square" tIns="91425">
            <a:noAutofit/>
          </a:bodyPr>
          <a:lstStyle/>
          <a:p>
            <a:pPr indent="0" lvl="0" marL="0" rtl="0">
              <a:spcBef>
                <a:spcPts val="0"/>
              </a:spcBef>
              <a:buNone/>
            </a:pPr>
            <a:r>
              <a:rPr lang="en" sz="2800"/>
              <a:t>Software Iterations: Core Algorithm</a:t>
            </a:r>
          </a:p>
        </p:txBody>
      </p:sp>
      <p:sp>
        <p:nvSpPr>
          <p:cNvPr id="344" name="Shape 344"/>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45" name="Shape 345"/>
          <p:cNvSpPr txBox="1"/>
          <p:nvPr>
            <p:ph idx="12" type="sldNum"/>
          </p:nvPr>
        </p:nvSpPr>
        <p:spPr>
          <a:xfrm>
            <a:off x="6475475" y="4663225"/>
            <a:ext cx="25458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346" name="Shape 346"/>
          <p:cNvSpPr txBox="1"/>
          <p:nvPr/>
        </p:nvSpPr>
        <p:spPr>
          <a:xfrm>
            <a:off x="307375" y="1393450"/>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47" name="Shape 347"/>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48" name="Shape 348"/>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49" name="Shape 349"/>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50" name="Shape 350"/>
          <p:cNvSpPr txBox="1"/>
          <p:nvPr/>
        </p:nvSpPr>
        <p:spPr>
          <a:xfrm>
            <a:off x="3866175" y="1413950"/>
            <a:ext cx="4606200" cy="18990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UI level algorithm</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Determines the base tools at the player’s disposal</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Divides gameplay into distinct sections of: </a:t>
            </a:r>
          </a:p>
          <a:p>
            <a:pPr indent="-317500" lvl="1" marL="914400" rtl="0">
              <a:spcBef>
                <a:spcPts val="0"/>
              </a:spcBef>
              <a:spcAft>
                <a:spcPts val="0"/>
              </a:spcAft>
              <a:buSzPts val="1400"/>
              <a:buFont typeface="Proxima Nova"/>
              <a:buChar char="○"/>
            </a:pPr>
            <a:r>
              <a:rPr lang="en">
                <a:latin typeface="Proxima Nova"/>
                <a:ea typeface="Proxima Nova"/>
                <a:cs typeface="Proxima Nova"/>
                <a:sym typeface="Proxima Nova"/>
              </a:rPr>
              <a:t>Interaction through UI elements/Object selection</a:t>
            </a:r>
          </a:p>
          <a:p>
            <a:pPr indent="-317500" lvl="1" marL="914400" rtl="0">
              <a:spcBef>
                <a:spcPts val="0"/>
              </a:spcBef>
              <a:spcAft>
                <a:spcPts val="0"/>
              </a:spcAft>
              <a:buSzPts val="1400"/>
              <a:buFont typeface="Proxima Nova"/>
              <a:buChar char="○"/>
            </a:pPr>
            <a:r>
              <a:rPr lang="en">
                <a:latin typeface="Proxima Nova"/>
                <a:ea typeface="Proxima Nova"/>
                <a:cs typeface="Proxima Nova"/>
                <a:sym typeface="Proxima Nova"/>
              </a:rPr>
              <a:t>Information Provision through access to the API Book Algorithm</a:t>
            </a:r>
          </a:p>
          <a:p>
            <a:pPr indent="-317500" lvl="1" marL="914400" rtl="0">
              <a:spcBef>
                <a:spcPts val="0"/>
              </a:spcBef>
              <a:buSzPts val="1400"/>
              <a:buFont typeface="Proxima Nova"/>
              <a:buChar char="○"/>
            </a:pPr>
            <a:r>
              <a:rPr lang="en">
                <a:latin typeface="Proxima Nova"/>
                <a:ea typeface="Proxima Nova"/>
                <a:cs typeface="Proxima Nova"/>
                <a:sym typeface="Proxima Nova"/>
              </a:rPr>
              <a:t>Alteration through the Compiler Algorithm</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311700" y="555600"/>
            <a:ext cx="6621300" cy="755700"/>
          </a:xfrm>
          <a:prstGeom prst="rect">
            <a:avLst/>
          </a:prstGeom>
        </p:spPr>
        <p:txBody>
          <a:bodyPr anchorCtr="0" anchor="b" bIns="91425" lIns="91425" rIns="91425" wrap="square" tIns="91425">
            <a:noAutofit/>
          </a:bodyPr>
          <a:lstStyle/>
          <a:p>
            <a:pPr indent="0" lvl="0" marL="0" rtl="0">
              <a:spcBef>
                <a:spcPts val="0"/>
              </a:spcBef>
              <a:buNone/>
            </a:pPr>
            <a:r>
              <a:rPr lang="en" sz="2800"/>
              <a:t>Software Iterations: API Book Algorithm</a:t>
            </a:r>
          </a:p>
        </p:txBody>
      </p:sp>
      <p:sp>
        <p:nvSpPr>
          <p:cNvPr id="356" name="Shape 356"/>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57" name="Shape 357"/>
          <p:cNvSpPr txBox="1"/>
          <p:nvPr>
            <p:ph idx="12" type="sldNum"/>
          </p:nvPr>
        </p:nvSpPr>
        <p:spPr>
          <a:xfrm>
            <a:off x="6461796" y="4663225"/>
            <a:ext cx="25593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358" name="Shape 358"/>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59" name="Shape 359"/>
          <p:cNvSpPr txBox="1"/>
          <p:nvPr/>
        </p:nvSpPr>
        <p:spPr>
          <a:xfrm>
            <a:off x="307375" y="2236813"/>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60" name="Shape 360"/>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61" name="Shape 361"/>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62" name="Shape 362"/>
          <p:cNvSpPr txBox="1"/>
          <p:nvPr/>
        </p:nvSpPr>
        <p:spPr>
          <a:xfrm>
            <a:off x="3866175" y="1413950"/>
            <a:ext cx="4606200" cy="20766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Acts as primary method of information distribution from game designer to player</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Interacts directly with Compiler Algorithm by determining the knowledge base the player has to exploit in the Compiler Algorithm</a:t>
            </a:r>
          </a:p>
          <a:p>
            <a:pPr indent="-317500" lvl="0" marL="457200" rtl="0">
              <a:spcBef>
                <a:spcPts val="0"/>
              </a:spcBef>
              <a:buSzPts val="1400"/>
              <a:buFont typeface="Proxima Nova"/>
              <a:buChar char="●"/>
            </a:pPr>
            <a:r>
              <a:rPr lang="en">
                <a:latin typeface="Proxima Nova"/>
                <a:ea typeface="Proxima Nova"/>
                <a:cs typeface="Proxima Nova"/>
                <a:sym typeface="Proxima Nova"/>
              </a:rPr>
              <a:t>Directly influences the outcome of gameplay/challenges by offering the player a multitude of tools to interact with their environment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311700" y="555600"/>
            <a:ext cx="6621300" cy="755700"/>
          </a:xfrm>
          <a:prstGeom prst="rect">
            <a:avLst/>
          </a:prstGeom>
        </p:spPr>
        <p:txBody>
          <a:bodyPr anchorCtr="0" anchor="b" bIns="91425" lIns="91425" rIns="91425" wrap="square" tIns="91425">
            <a:noAutofit/>
          </a:bodyPr>
          <a:lstStyle/>
          <a:p>
            <a:pPr indent="0" lvl="0" marL="0" rtl="0">
              <a:spcBef>
                <a:spcPts val="0"/>
              </a:spcBef>
              <a:buNone/>
            </a:pPr>
            <a:r>
              <a:rPr lang="en" sz="2800"/>
              <a:t>Software Iterations: Compiler Algorithm</a:t>
            </a:r>
          </a:p>
        </p:txBody>
      </p:sp>
      <p:sp>
        <p:nvSpPr>
          <p:cNvPr id="368" name="Shape 368"/>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69" name="Shape 369"/>
          <p:cNvSpPr txBox="1"/>
          <p:nvPr>
            <p:ph idx="12" type="sldNum"/>
          </p:nvPr>
        </p:nvSpPr>
        <p:spPr>
          <a:xfrm>
            <a:off x="6571100" y="4663225"/>
            <a:ext cx="2450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370" name="Shape 370"/>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71" name="Shape 371"/>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72" name="Shape 372"/>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73" name="Shape 373"/>
          <p:cNvSpPr txBox="1"/>
          <p:nvPr/>
        </p:nvSpPr>
        <p:spPr>
          <a:xfrm>
            <a:off x="311700" y="3080175"/>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74" name="Shape 374"/>
          <p:cNvSpPr txBox="1"/>
          <p:nvPr/>
        </p:nvSpPr>
        <p:spPr>
          <a:xfrm>
            <a:off x="3866175" y="1413950"/>
            <a:ext cx="4606200" cy="24858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Controls and continuously affects the Back-End of the game itself</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Directly determines the behavior of objects in the game’s environments at a fundamental level</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Responsible for the amount of control and open design power the player is granted during gameplay</a:t>
            </a:r>
          </a:p>
          <a:p>
            <a:pPr indent="-317500" lvl="0" marL="457200" rtl="0">
              <a:spcBef>
                <a:spcPts val="0"/>
              </a:spcBef>
              <a:buSzPts val="1400"/>
              <a:buFont typeface="Proxima Nova"/>
              <a:buChar char="●"/>
            </a:pPr>
            <a:r>
              <a:rPr lang="en">
                <a:latin typeface="Proxima Nova"/>
                <a:ea typeface="Proxima Nova"/>
                <a:cs typeface="Proxima Nova"/>
                <a:sym typeface="Proxima Nova"/>
              </a:rPr>
              <a:t>Co-dependant on the API Book Algorithm based on the tools the player is likely to find there to use within the Compiler Algorithms in-game dependencies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Shape 379"/>
          <p:cNvSpPr txBox="1"/>
          <p:nvPr>
            <p:ph type="title"/>
          </p:nvPr>
        </p:nvSpPr>
        <p:spPr>
          <a:xfrm>
            <a:off x="311700" y="555600"/>
            <a:ext cx="6621300" cy="755700"/>
          </a:xfrm>
          <a:prstGeom prst="rect">
            <a:avLst/>
          </a:prstGeom>
        </p:spPr>
        <p:txBody>
          <a:bodyPr anchorCtr="0" anchor="b" bIns="91425" lIns="91425" rIns="91425" wrap="square" tIns="91425">
            <a:noAutofit/>
          </a:bodyPr>
          <a:lstStyle/>
          <a:p>
            <a:pPr indent="0" lvl="0" marL="0" rtl="0">
              <a:spcBef>
                <a:spcPts val="0"/>
              </a:spcBef>
              <a:buNone/>
            </a:pPr>
            <a:r>
              <a:rPr lang="en" sz="2800"/>
              <a:t>Software Iterations: Game Testing</a:t>
            </a:r>
          </a:p>
        </p:txBody>
      </p:sp>
      <p:sp>
        <p:nvSpPr>
          <p:cNvPr id="380" name="Shape 380"/>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81" name="Shape 381"/>
          <p:cNvSpPr txBox="1"/>
          <p:nvPr>
            <p:ph idx="12" type="sldNum"/>
          </p:nvPr>
        </p:nvSpPr>
        <p:spPr>
          <a:xfrm>
            <a:off x="6448121" y="4663225"/>
            <a:ext cx="2573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382" name="Shape 382"/>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83" name="Shape 383"/>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84" name="Shape 384"/>
          <p:cNvSpPr txBox="1"/>
          <p:nvPr/>
        </p:nvSpPr>
        <p:spPr>
          <a:xfrm>
            <a:off x="307375" y="3899700"/>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85" name="Shape 385"/>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86" name="Shape 386"/>
          <p:cNvSpPr txBox="1"/>
          <p:nvPr/>
        </p:nvSpPr>
        <p:spPr>
          <a:xfrm>
            <a:off x="3866175" y="1413950"/>
            <a:ext cx="4606200" cy="10998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lang="en">
                <a:latin typeface="Proxima Nova"/>
                <a:ea typeface="Proxima Nova"/>
                <a:cs typeface="Proxima Nova"/>
                <a:sym typeface="Proxima Nova"/>
              </a:rPr>
              <a:t>Aspects to test:</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API Book in-game application</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Compiling of user-input source code </a:t>
            </a:r>
          </a:p>
          <a:p>
            <a:pPr indent="-317500" lvl="0" marL="457200" rtl="0">
              <a:spcBef>
                <a:spcPts val="0"/>
              </a:spcBef>
              <a:buSzPts val="1400"/>
              <a:buFont typeface="Proxima Nova"/>
              <a:buChar char="●"/>
            </a:pPr>
            <a:r>
              <a:rPr lang="en">
                <a:latin typeface="Proxima Nova"/>
                <a:ea typeface="Proxima Nova"/>
                <a:cs typeface="Proxima Nova"/>
                <a:sym typeface="Proxima Nova"/>
              </a:rPr>
              <a:t>Effectiveness of TUI and gameplay</a:t>
            </a:r>
          </a:p>
        </p:txBody>
      </p:sp>
      <p:sp>
        <p:nvSpPr>
          <p:cNvPr id="387" name="Shape 387"/>
          <p:cNvSpPr txBox="1"/>
          <p:nvPr/>
        </p:nvSpPr>
        <p:spPr>
          <a:xfrm>
            <a:off x="3866175" y="2691275"/>
            <a:ext cx="2165400" cy="1877700"/>
          </a:xfrm>
          <a:prstGeom prst="rect">
            <a:avLst/>
          </a:prstGeom>
          <a:solidFill>
            <a:srgbClr val="5AD24F">
              <a:alpha val="4077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t/>
            </a:r>
            <a:endParaRPr/>
          </a:p>
        </p:txBody>
      </p:sp>
      <p:sp>
        <p:nvSpPr>
          <p:cNvPr id="388" name="Shape 388"/>
          <p:cNvSpPr txBox="1"/>
          <p:nvPr/>
        </p:nvSpPr>
        <p:spPr>
          <a:xfrm>
            <a:off x="6256900" y="2691150"/>
            <a:ext cx="2215500" cy="1877700"/>
          </a:xfrm>
          <a:prstGeom prst="rect">
            <a:avLst/>
          </a:prstGeom>
          <a:solidFill>
            <a:srgbClr val="5AD24F">
              <a:alpha val="4077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t/>
            </a:r>
            <a:endParaRPr/>
          </a:p>
        </p:txBody>
      </p:sp>
      <p:sp>
        <p:nvSpPr>
          <p:cNvPr id="389" name="Shape 389"/>
          <p:cNvSpPr txBox="1"/>
          <p:nvPr/>
        </p:nvSpPr>
        <p:spPr>
          <a:xfrm>
            <a:off x="4139400" y="2759600"/>
            <a:ext cx="1653000" cy="355200"/>
          </a:xfrm>
          <a:prstGeom prst="rect">
            <a:avLst/>
          </a:prstGeom>
          <a:solidFill>
            <a:srgbClr val="CC0000">
              <a:alpha val="68460"/>
            </a:srgbClr>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t>Alpha Test</a:t>
            </a:r>
          </a:p>
        </p:txBody>
      </p:sp>
      <p:sp>
        <p:nvSpPr>
          <p:cNvPr id="390" name="Shape 390"/>
          <p:cNvSpPr txBox="1"/>
          <p:nvPr/>
        </p:nvSpPr>
        <p:spPr>
          <a:xfrm>
            <a:off x="6538150" y="2759600"/>
            <a:ext cx="1653000" cy="355200"/>
          </a:xfrm>
          <a:prstGeom prst="rect">
            <a:avLst/>
          </a:prstGeom>
          <a:solidFill>
            <a:srgbClr val="CC0000">
              <a:alpha val="68460"/>
            </a:srgbClr>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t>Beta</a:t>
            </a:r>
            <a:r>
              <a:rPr lang="en"/>
              <a:t> Test</a:t>
            </a:r>
          </a:p>
        </p:txBody>
      </p:sp>
      <p:sp>
        <p:nvSpPr>
          <p:cNvPr id="391" name="Shape 391"/>
          <p:cNvSpPr txBox="1"/>
          <p:nvPr/>
        </p:nvSpPr>
        <p:spPr>
          <a:xfrm>
            <a:off x="3948125" y="3237750"/>
            <a:ext cx="2028600" cy="1229400"/>
          </a:xfrm>
          <a:prstGeom prst="rect">
            <a:avLst/>
          </a:prstGeom>
          <a:noFill/>
          <a:ln>
            <a:noFill/>
          </a:ln>
        </p:spPr>
        <p:txBody>
          <a:bodyPr anchorCtr="0" anchor="t" bIns="91425" lIns="91425" rIns="91425" wrap="square" tIns="91425">
            <a:noAutofit/>
          </a:bodyPr>
          <a:lstStyle/>
          <a:p>
            <a:pPr indent="-304800" lvl="0" marL="457200" rtl="0">
              <a:spcBef>
                <a:spcPts val="0"/>
              </a:spcBef>
              <a:spcAft>
                <a:spcPts val="0"/>
              </a:spcAft>
              <a:buSzPts val="1200"/>
              <a:buChar char="●"/>
            </a:pPr>
            <a:r>
              <a:rPr lang="en" sz="1200"/>
              <a:t>Closed testing conducted by Team Silver</a:t>
            </a:r>
          </a:p>
          <a:p>
            <a:pPr indent="-304800" lvl="0" marL="457200">
              <a:spcBef>
                <a:spcPts val="0"/>
              </a:spcBef>
              <a:buSzPts val="1200"/>
              <a:buChar char="●"/>
            </a:pPr>
            <a:r>
              <a:rPr lang="en" sz="1200"/>
              <a:t>The API Book will be the focus</a:t>
            </a:r>
          </a:p>
        </p:txBody>
      </p:sp>
      <p:sp>
        <p:nvSpPr>
          <p:cNvPr id="392" name="Shape 392"/>
          <p:cNvSpPr txBox="1"/>
          <p:nvPr/>
        </p:nvSpPr>
        <p:spPr>
          <a:xfrm>
            <a:off x="6325200" y="3251400"/>
            <a:ext cx="2097000" cy="1215900"/>
          </a:xfrm>
          <a:prstGeom prst="rect">
            <a:avLst/>
          </a:prstGeom>
          <a:noFill/>
          <a:ln>
            <a:noFill/>
          </a:ln>
        </p:spPr>
        <p:txBody>
          <a:bodyPr anchorCtr="0" anchor="t" bIns="91425" lIns="91425" rIns="91425" wrap="square" tIns="91425">
            <a:noAutofit/>
          </a:bodyPr>
          <a:lstStyle/>
          <a:p>
            <a:pPr indent="-304800" lvl="0" marL="457200" rtl="0">
              <a:spcBef>
                <a:spcPts val="0"/>
              </a:spcBef>
              <a:spcAft>
                <a:spcPts val="0"/>
              </a:spcAft>
              <a:buSzPts val="1200"/>
              <a:buChar char="●"/>
            </a:pPr>
            <a:r>
              <a:rPr lang="en" sz="1200"/>
              <a:t>Open testing conducted by ODU faculty</a:t>
            </a:r>
          </a:p>
          <a:p>
            <a:pPr indent="-304800" lvl="0" marL="457200">
              <a:spcBef>
                <a:spcPts val="0"/>
              </a:spcBef>
              <a:buSzPts val="1200"/>
              <a:buChar char="●"/>
            </a:pPr>
            <a:r>
              <a:rPr lang="en" sz="1200"/>
              <a:t>The Compiling, TUI, and Gameplay will be the focus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indent="0" lvl="0" marL="0" algn="ctr">
              <a:spcBef>
                <a:spcPts val="0"/>
              </a:spcBef>
              <a:buNone/>
            </a:pPr>
            <a:r>
              <a:rPr lang="en"/>
              <a:t>Dataflow Algorithms</a:t>
            </a:r>
          </a:p>
        </p:txBody>
      </p:sp>
      <p:sp>
        <p:nvSpPr>
          <p:cNvPr id="398" name="Shape 398"/>
          <p:cNvSpPr txBox="1"/>
          <p:nvPr>
            <p:ph idx="12" type="sldNum"/>
          </p:nvPr>
        </p:nvSpPr>
        <p:spPr>
          <a:xfrm>
            <a:off x="6420796" y="4663225"/>
            <a:ext cx="26004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455800" y="936600"/>
            <a:ext cx="2808000" cy="755700"/>
          </a:xfrm>
          <a:prstGeom prst="rect">
            <a:avLst/>
          </a:prstGeom>
        </p:spPr>
        <p:txBody>
          <a:bodyPr anchorCtr="0" anchor="b" bIns="91425" lIns="91425" rIns="91425" wrap="square" tIns="91425">
            <a:noAutofit/>
          </a:bodyPr>
          <a:lstStyle/>
          <a:p>
            <a:pPr indent="0" lvl="0" marL="0">
              <a:spcBef>
                <a:spcPts val="0"/>
              </a:spcBef>
              <a:buNone/>
            </a:pPr>
            <a:r>
              <a:rPr lang="en" sz="2800"/>
              <a:t>Core</a:t>
            </a:r>
            <a:r>
              <a:rPr lang="en" sz="2800"/>
              <a:t> Algorithm</a:t>
            </a:r>
          </a:p>
        </p:txBody>
      </p:sp>
      <p:sp>
        <p:nvSpPr>
          <p:cNvPr id="404" name="Shape 404"/>
          <p:cNvSpPr txBox="1"/>
          <p:nvPr>
            <p:ph idx="12" type="sldNum"/>
          </p:nvPr>
        </p:nvSpPr>
        <p:spPr>
          <a:xfrm>
            <a:off x="152400" y="4673700"/>
            <a:ext cx="2323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405" name="Shape 405"/>
          <p:cNvPicPr preferRelativeResize="0"/>
          <p:nvPr/>
        </p:nvPicPr>
        <p:blipFill>
          <a:blip r:embed="rId3">
            <a:alphaModFix/>
          </a:blip>
          <a:stretch>
            <a:fillRect/>
          </a:stretch>
        </p:blipFill>
        <p:spPr>
          <a:xfrm>
            <a:off x="7333125" y="206100"/>
            <a:ext cx="1611825" cy="1975525"/>
          </a:xfrm>
          <a:prstGeom prst="rect">
            <a:avLst/>
          </a:prstGeom>
          <a:noFill/>
          <a:ln>
            <a:noFill/>
          </a:ln>
        </p:spPr>
      </p:pic>
      <p:pic>
        <p:nvPicPr>
          <p:cNvPr id="406" name="Shape 406"/>
          <p:cNvPicPr preferRelativeResize="0"/>
          <p:nvPr/>
        </p:nvPicPr>
        <p:blipFill>
          <a:blip r:embed="rId4">
            <a:alphaModFix/>
          </a:blip>
          <a:stretch>
            <a:fillRect/>
          </a:stretch>
        </p:blipFill>
        <p:spPr>
          <a:xfrm>
            <a:off x="152400" y="1920900"/>
            <a:ext cx="2893225" cy="1555675"/>
          </a:xfrm>
          <a:prstGeom prst="rect">
            <a:avLst/>
          </a:prstGeom>
          <a:noFill/>
          <a:ln>
            <a:noFill/>
          </a:ln>
        </p:spPr>
      </p:pic>
      <p:pic>
        <p:nvPicPr>
          <p:cNvPr id="407" name="Shape 407"/>
          <p:cNvPicPr preferRelativeResize="0"/>
          <p:nvPr/>
        </p:nvPicPr>
        <p:blipFill>
          <a:blip r:embed="rId5">
            <a:alphaModFix/>
          </a:blip>
          <a:stretch>
            <a:fillRect/>
          </a:stretch>
        </p:blipFill>
        <p:spPr>
          <a:xfrm>
            <a:off x="2601615" y="53700"/>
            <a:ext cx="6195284" cy="5013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Core Algorithm: Pseudocode</a:t>
            </a:r>
          </a:p>
        </p:txBody>
      </p:sp>
      <p:sp>
        <p:nvSpPr>
          <p:cNvPr id="413" name="Shape 413"/>
          <p:cNvSpPr txBox="1"/>
          <p:nvPr>
            <p:ph idx="1" type="body"/>
          </p:nvPr>
        </p:nvSpPr>
        <p:spPr>
          <a:xfrm>
            <a:off x="311700" y="933925"/>
            <a:ext cx="8520600" cy="39618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b="1" lang="en" sz="1500"/>
              <a:t>Core Algorithm{</a:t>
            </a:r>
          </a:p>
          <a:p>
            <a:pPr indent="0" lvl="0" marL="0" rtl="0">
              <a:lnSpc>
                <a:spcPct val="100000"/>
              </a:lnSpc>
              <a:spcBef>
                <a:spcPts val="0"/>
              </a:spcBef>
              <a:spcAft>
                <a:spcPts val="0"/>
              </a:spcAft>
              <a:buNone/>
            </a:pPr>
            <a:r>
              <a:rPr b="1" lang="en" sz="1500"/>
              <a:t>	if (Button Clicked = MORPH Button){</a:t>
            </a:r>
          </a:p>
          <a:p>
            <a:pPr indent="0" lvl="0" marL="0" rtl="0">
              <a:lnSpc>
                <a:spcPct val="100000"/>
              </a:lnSpc>
              <a:spcBef>
                <a:spcPts val="0"/>
              </a:spcBef>
              <a:spcAft>
                <a:spcPts val="0"/>
              </a:spcAft>
              <a:buNone/>
            </a:pPr>
            <a:r>
              <a:rPr b="1" lang="en" sz="1500"/>
              <a:t>		Selectable System{</a:t>
            </a:r>
          </a:p>
          <a:p>
            <a:pPr indent="0" lvl="0" marL="0" rtl="0">
              <a:lnSpc>
                <a:spcPct val="100000"/>
              </a:lnSpc>
              <a:spcBef>
                <a:spcPts val="0"/>
              </a:spcBef>
              <a:spcAft>
                <a:spcPts val="0"/>
              </a:spcAft>
              <a:buNone/>
            </a:pPr>
            <a:r>
              <a:rPr b="1" lang="en" sz="1500"/>
              <a:t>			if (Object in Level is marked as Editable){</a:t>
            </a:r>
          </a:p>
          <a:p>
            <a:pPr indent="0" lvl="0" marL="0" rtl="0">
              <a:lnSpc>
                <a:spcPct val="100000"/>
              </a:lnSpc>
              <a:spcBef>
                <a:spcPts val="0"/>
              </a:spcBef>
              <a:spcAft>
                <a:spcPts val="0"/>
              </a:spcAft>
              <a:buNone/>
            </a:pPr>
            <a:r>
              <a:rPr b="1" lang="en" sz="1500"/>
              <a:t>				Make Objects Selectable</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		if (Object is Selected){</a:t>
            </a:r>
          </a:p>
          <a:p>
            <a:pPr indent="0" lvl="0" marL="0" rtl="0">
              <a:lnSpc>
                <a:spcPct val="100000"/>
              </a:lnSpc>
              <a:spcBef>
                <a:spcPts val="0"/>
              </a:spcBef>
              <a:spcAft>
                <a:spcPts val="0"/>
              </a:spcAft>
              <a:buNone/>
            </a:pPr>
            <a:r>
              <a:rPr b="1" lang="en" sz="1500"/>
              <a:t>			Make Objects no longer Selectable</a:t>
            </a:r>
          </a:p>
          <a:p>
            <a:pPr indent="0" lvl="0" marL="0" rtl="0">
              <a:lnSpc>
                <a:spcPct val="100000"/>
              </a:lnSpc>
              <a:spcBef>
                <a:spcPts val="0"/>
              </a:spcBef>
              <a:spcAft>
                <a:spcPts val="0"/>
              </a:spcAft>
              <a:buNone/>
            </a:pPr>
            <a:r>
              <a:rPr b="1" lang="en" sz="1500"/>
              <a:t>			Create Instance Of(Code Editing Interface)</a:t>
            </a:r>
          </a:p>
          <a:p>
            <a:pPr indent="0" lvl="0" marL="0" rtl="0">
              <a:lnSpc>
                <a:spcPct val="100000"/>
              </a:lnSpc>
              <a:spcBef>
                <a:spcPts val="0"/>
              </a:spcBef>
              <a:spcAft>
                <a:spcPts val="0"/>
              </a:spcAft>
              <a:buNone/>
            </a:pPr>
            <a:r>
              <a:rPr b="1" lang="en" sz="1500"/>
              <a:t>			Pass Selected Object Name onto Compiler Algorithm</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	if (Button Clicked = API Button){</a:t>
            </a:r>
          </a:p>
          <a:p>
            <a:pPr indent="0" lvl="0" marL="0" rtl="0">
              <a:lnSpc>
                <a:spcPct val="100000"/>
              </a:lnSpc>
              <a:spcBef>
                <a:spcPts val="0"/>
              </a:spcBef>
              <a:spcAft>
                <a:spcPts val="0"/>
              </a:spcAft>
              <a:buNone/>
            </a:pPr>
            <a:r>
              <a:rPr b="1" lang="en" sz="1500"/>
              <a:t>		Create Instance Of(API Book User Interface)</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a:t>
            </a:r>
          </a:p>
          <a:p>
            <a:pPr indent="0" lvl="0" marL="0">
              <a:lnSpc>
                <a:spcPct val="100000"/>
              </a:lnSpc>
              <a:spcBef>
                <a:spcPts val="0"/>
              </a:spcBef>
              <a:spcAft>
                <a:spcPts val="0"/>
              </a:spcAft>
              <a:buNone/>
            </a:pPr>
            <a:r>
              <a:t/>
            </a:r>
            <a:endParaRPr b="1" sz="1200"/>
          </a:p>
          <a:p>
            <a:pPr indent="0" lvl="0" marL="0">
              <a:lnSpc>
                <a:spcPct val="100000"/>
              </a:lnSpc>
              <a:spcBef>
                <a:spcPts val="0"/>
              </a:spcBef>
              <a:spcAft>
                <a:spcPts val="0"/>
              </a:spcAft>
              <a:buNone/>
            </a:pPr>
            <a:r>
              <a:t/>
            </a:r>
            <a:endParaRPr sz="1400"/>
          </a:p>
        </p:txBody>
      </p:sp>
      <p:sp>
        <p:nvSpPr>
          <p:cNvPr id="414" name="Shape 414"/>
          <p:cNvSpPr txBox="1"/>
          <p:nvPr>
            <p:ph idx="12" type="sldNum"/>
          </p:nvPr>
        </p:nvSpPr>
        <p:spPr>
          <a:xfrm>
            <a:off x="6176167" y="4663225"/>
            <a:ext cx="2844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Table of Contents</a:t>
            </a:r>
          </a:p>
        </p:txBody>
      </p:sp>
      <p:sp>
        <p:nvSpPr>
          <p:cNvPr id="100" name="Shape 100"/>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292100" lvl="0" marL="457200" rtl="0">
              <a:spcBef>
                <a:spcPts val="0"/>
              </a:spcBef>
              <a:spcAft>
                <a:spcPts val="0"/>
              </a:spcAft>
              <a:buClr>
                <a:srgbClr val="666666"/>
              </a:buClr>
              <a:buSzPts val="1000"/>
              <a:buAutoNum type="arabicPeriod"/>
            </a:pPr>
            <a:r>
              <a:rPr lang="en" sz="1000">
                <a:solidFill>
                  <a:srgbClr val="666666"/>
                </a:solidFill>
              </a:rPr>
              <a:t>Background Information</a:t>
            </a:r>
          </a:p>
          <a:p>
            <a:pPr indent="-292100" lvl="0" marL="457200" rtl="0">
              <a:spcBef>
                <a:spcPts val="0"/>
              </a:spcBef>
              <a:spcAft>
                <a:spcPts val="0"/>
              </a:spcAft>
              <a:buClr>
                <a:srgbClr val="666666"/>
              </a:buClr>
              <a:buSzPts val="1000"/>
              <a:buAutoNum type="arabicPeriod"/>
            </a:pPr>
            <a:r>
              <a:rPr lang="en" sz="1000">
                <a:solidFill>
                  <a:srgbClr val="666666"/>
                </a:solidFill>
              </a:rPr>
              <a:t>Key Terms</a:t>
            </a:r>
          </a:p>
          <a:p>
            <a:pPr indent="-292100" lvl="0" marL="457200" rtl="0">
              <a:spcBef>
                <a:spcPts val="0"/>
              </a:spcBef>
              <a:spcAft>
                <a:spcPts val="0"/>
              </a:spcAft>
              <a:buClr>
                <a:srgbClr val="000000"/>
              </a:buClr>
              <a:buSzPts val="1000"/>
              <a:buAutoNum type="arabicPeriod"/>
            </a:pPr>
            <a:r>
              <a:rPr b="1" lang="en" sz="1000">
                <a:solidFill>
                  <a:srgbClr val="000000"/>
                </a:solidFill>
              </a:rPr>
              <a:t>Problem Statement</a:t>
            </a:r>
          </a:p>
          <a:p>
            <a:pPr indent="-292100" lvl="0" marL="457200" rtl="0">
              <a:spcBef>
                <a:spcPts val="0"/>
              </a:spcBef>
              <a:spcAft>
                <a:spcPts val="0"/>
              </a:spcAft>
              <a:buClr>
                <a:srgbClr val="666666"/>
              </a:buClr>
              <a:buSzPts val="1000"/>
              <a:buAutoNum type="arabicPeriod"/>
            </a:pPr>
            <a:r>
              <a:rPr lang="en" sz="1000">
                <a:solidFill>
                  <a:srgbClr val="666666"/>
                </a:solidFill>
              </a:rPr>
              <a:t>Student Progression Dilemma</a:t>
            </a:r>
          </a:p>
          <a:p>
            <a:pPr indent="-292100" lvl="0" marL="457200" rtl="0">
              <a:spcBef>
                <a:spcPts val="0"/>
              </a:spcBef>
              <a:spcAft>
                <a:spcPts val="0"/>
              </a:spcAft>
              <a:buClr>
                <a:srgbClr val="666666"/>
              </a:buClr>
              <a:buSzPts val="1000"/>
              <a:buAutoNum type="arabicPeriod"/>
            </a:pPr>
            <a:r>
              <a:rPr lang="en" sz="1000">
                <a:solidFill>
                  <a:srgbClr val="666666"/>
                </a:solidFill>
              </a:rPr>
              <a:t>Current Process Flow</a:t>
            </a:r>
          </a:p>
          <a:p>
            <a:pPr indent="-292100" lvl="0" marL="457200" rtl="0">
              <a:spcBef>
                <a:spcPts val="0"/>
              </a:spcBef>
              <a:spcAft>
                <a:spcPts val="0"/>
              </a:spcAft>
              <a:buClr>
                <a:srgbClr val="000000"/>
              </a:buClr>
              <a:buSzPts val="1000"/>
              <a:buAutoNum type="arabicPeriod"/>
            </a:pPr>
            <a:r>
              <a:rPr b="1" lang="en" sz="1000">
                <a:solidFill>
                  <a:srgbClr val="000000"/>
                </a:solidFill>
              </a:rPr>
              <a:t>Solution Statement</a:t>
            </a:r>
          </a:p>
          <a:p>
            <a:pPr indent="-292100" lvl="0" marL="457200" rtl="0">
              <a:spcBef>
                <a:spcPts val="0"/>
              </a:spcBef>
              <a:spcAft>
                <a:spcPts val="0"/>
              </a:spcAft>
              <a:buClr>
                <a:srgbClr val="666666"/>
              </a:buClr>
              <a:buSzPts val="1000"/>
              <a:buAutoNum type="arabicPeriod"/>
            </a:pPr>
            <a:r>
              <a:rPr lang="en" sz="1000">
                <a:solidFill>
                  <a:srgbClr val="666666"/>
                </a:solidFill>
              </a:rPr>
              <a:t>Target Customers</a:t>
            </a:r>
          </a:p>
          <a:p>
            <a:pPr indent="-292100" lvl="0" marL="457200" rtl="0">
              <a:spcBef>
                <a:spcPts val="0"/>
              </a:spcBef>
              <a:spcAft>
                <a:spcPts val="0"/>
              </a:spcAft>
              <a:buClr>
                <a:srgbClr val="666666"/>
              </a:buClr>
              <a:buSzPts val="1000"/>
              <a:buAutoNum type="arabicPeriod"/>
            </a:pPr>
            <a:r>
              <a:rPr lang="en" sz="1000">
                <a:solidFill>
                  <a:srgbClr val="666666"/>
                </a:solidFill>
              </a:rPr>
              <a:t>End Users</a:t>
            </a:r>
          </a:p>
          <a:p>
            <a:pPr indent="-292100" lvl="0" marL="457200" rtl="0">
              <a:spcBef>
                <a:spcPts val="0"/>
              </a:spcBef>
              <a:spcAft>
                <a:spcPts val="0"/>
              </a:spcAft>
              <a:buClr>
                <a:srgbClr val="666666"/>
              </a:buClr>
              <a:buSzPts val="1000"/>
              <a:buAutoNum type="arabicPeriod"/>
            </a:pPr>
            <a:r>
              <a:rPr lang="en" sz="1000">
                <a:solidFill>
                  <a:srgbClr val="666666"/>
                </a:solidFill>
              </a:rPr>
              <a:t>Solution Process Flow</a:t>
            </a:r>
          </a:p>
          <a:p>
            <a:pPr indent="-292100" lvl="0" marL="457200" rtl="0">
              <a:spcBef>
                <a:spcPts val="0"/>
              </a:spcBef>
              <a:spcAft>
                <a:spcPts val="0"/>
              </a:spcAft>
              <a:buClr>
                <a:srgbClr val="666666"/>
              </a:buClr>
              <a:buSzPts val="1000"/>
              <a:buAutoNum type="arabicPeriod"/>
            </a:pPr>
            <a:r>
              <a:rPr lang="en" sz="1000">
                <a:solidFill>
                  <a:srgbClr val="666666"/>
                </a:solidFill>
              </a:rPr>
              <a:t>Plans for our Solution</a:t>
            </a:r>
          </a:p>
          <a:p>
            <a:pPr indent="-292100" lvl="0" marL="457200" rtl="0">
              <a:spcBef>
                <a:spcPts val="0"/>
              </a:spcBef>
              <a:spcAft>
                <a:spcPts val="0"/>
              </a:spcAft>
              <a:buClr>
                <a:srgbClr val="000000"/>
              </a:buClr>
              <a:buSzPts val="1000"/>
              <a:buAutoNum type="arabicPeriod"/>
            </a:pPr>
            <a:r>
              <a:rPr b="1" lang="en" sz="1000">
                <a:solidFill>
                  <a:srgbClr val="000000"/>
                </a:solidFill>
              </a:rPr>
              <a:t>Competition Matrix</a:t>
            </a:r>
          </a:p>
          <a:p>
            <a:pPr indent="-292100" lvl="0" marL="457200" rtl="0">
              <a:spcBef>
                <a:spcPts val="0"/>
              </a:spcBef>
              <a:spcAft>
                <a:spcPts val="0"/>
              </a:spcAft>
              <a:buClr>
                <a:srgbClr val="666666"/>
              </a:buClr>
              <a:buSzPts val="1000"/>
              <a:buAutoNum type="arabicPeriod"/>
            </a:pPr>
            <a:r>
              <a:rPr lang="en" sz="1000">
                <a:solidFill>
                  <a:srgbClr val="666666"/>
                </a:solidFill>
              </a:rPr>
              <a:t>Competition vs. our Solution</a:t>
            </a:r>
          </a:p>
          <a:p>
            <a:pPr indent="-292100" lvl="0" marL="457200" rtl="0">
              <a:spcBef>
                <a:spcPts val="0"/>
              </a:spcBef>
              <a:spcAft>
                <a:spcPts val="0"/>
              </a:spcAft>
              <a:buClr>
                <a:srgbClr val="666666"/>
              </a:buClr>
              <a:buSzPts val="1000"/>
              <a:buAutoNum type="arabicPeriod"/>
            </a:pPr>
            <a:r>
              <a:rPr lang="en" sz="1000">
                <a:solidFill>
                  <a:srgbClr val="666666"/>
                </a:solidFill>
              </a:rPr>
              <a:t>Major Functional Components</a:t>
            </a:r>
          </a:p>
          <a:p>
            <a:pPr indent="-292100" lvl="0" marL="457200" rtl="0">
              <a:spcBef>
                <a:spcPts val="0"/>
              </a:spcBef>
              <a:spcAft>
                <a:spcPts val="0"/>
              </a:spcAft>
              <a:buClr>
                <a:srgbClr val="666666"/>
              </a:buClr>
              <a:buSzPts val="1000"/>
              <a:buAutoNum type="arabicPeriod"/>
            </a:pPr>
            <a:r>
              <a:rPr lang="en" sz="1000">
                <a:solidFill>
                  <a:srgbClr val="666666"/>
                </a:solidFill>
              </a:rPr>
              <a:t>Concepts of Gameplay and Possible Design Choices</a:t>
            </a:r>
          </a:p>
          <a:p>
            <a:pPr indent="-292100" lvl="0" marL="457200" rtl="0">
              <a:spcBef>
                <a:spcPts val="0"/>
              </a:spcBef>
              <a:spcAft>
                <a:spcPts val="0"/>
              </a:spcAft>
              <a:buClr>
                <a:srgbClr val="666666"/>
              </a:buClr>
              <a:buSzPts val="1000"/>
              <a:buAutoNum type="arabicPeriod"/>
            </a:pPr>
            <a:r>
              <a:rPr lang="en" sz="1000">
                <a:solidFill>
                  <a:srgbClr val="666666"/>
                </a:solidFill>
              </a:rPr>
              <a:t>Structure of PolyMorpher</a:t>
            </a:r>
          </a:p>
          <a:p>
            <a:pPr indent="-292100" lvl="0" marL="457200" rtl="0">
              <a:spcBef>
                <a:spcPts val="0"/>
              </a:spcBef>
              <a:spcAft>
                <a:spcPts val="0"/>
              </a:spcAft>
              <a:buClr>
                <a:srgbClr val="666666"/>
              </a:buClr>
              <a:buSzPts val="1000"/>
              <a:buAutoNum type="arabicPeriod"/>
            </a:pPr>
            <a:r>
              <a:rPr lang="en" sz="1000">
                <a:solidFill>
                  <a:srgbClr val="666666"/>
                </a:solidFill>
              </a:rPr>
              <a:t>Software Requirements</a:t>
            </a:r>
          </a:p>
          <a:p>
            <a:pPr indent="-292100" lvl="0" marL="457200" rtl="0">
              <a:spcBef>
                <a:spcPts val="0"/>
              </a:spcBef>
              <a:spcAft>
                <a:spcPts val="0"/>
              </a:spcAft>
              <a:buClr>
                <a:srgbClr val="666666"/>
              </a:buClr>
              <a:buSzPts val="1000"/>
              <a:buAutoNum type="arabicPeriod"/>
            </a:pPr>
            <a:r>
              <a:rPr lang="en" sz="1000">
                <a:solidFill>
                  <a:srgbClr val="666666"/>
                </a:solidFill>
              </a:rPr>
              <a:t>Version Control</a:t>
            </a:r>
          </a:p>
          <a:p>
            <a:pPr indent="-292100" lvl="0" marL="457200" rtl="0">
              <a:spcBef>
                <a:spcPts val="0"/>
              </a:spcBef>
              <a:spcAft>
                <a:spcPts val="0"/>
              </a:spcAft>
              <a:buClr>
                <a:srgbClr val="666666"/>
              </a:buClr>
              <a:buSzPts val="1000"/>
              <a:buAutoNum type="arabicPeriod"/>
            </a:pPr>
            <a:r>
              <a:rPr lang="en" sz="1000">
                <a:solidFill>
                  <a:srgbClr val="666666"/>
                </a:solidFill>
              </a:rPr>
              <a:t>Agile Development Model</a:t>
            </a:r>
          </a:p>
          <a:p>
            <a:pPr indent="-292100" lvl="0" marL="457200" rtl="0">
              <a:spcBef>
                <a:spcPts val="0"/>
              </a:spcBef>
              <a:spcAft>
                <a:spcPts val="0"/>
              </a:spcAft>
              <a:buClr>
                <a:srgbClr val="000000"/>
              </a:buClr>
              <a:buSzPts val="1000"/>
              <a:buAutoNum type="arabicPeriod"/>
            </a:pPr>
            <a:r>
              <a:rPr b="1" lang="en" sz="1000">
                <a:solidFill>
                  <a:srgbClr val="000000"/>
                </a:solidFill>
              </a:rPr>
              <a:t>Work Breakdown Structure (WBS)</a:t>
            </a:r>
          </a:p>
          <a:p>
            <a:pPr indent="-292100" lvl="0" marL="457200" rtl="0">
              <a:spcBef>
                <a:spcPts val="0"/>
              </a:spcBef>
              <a:spcAft>
                <a:spcPts val="0"/>
              </a:spcAft>
              <a:buSzPts val="1000"/>
              <a:buAutoNum type="arabicPeriod"/>
            </a:pPr>
            <a:r>
              <a:rPr lang="en" sz="1000"/>
              <a:t>Work Breakdown Structure - Design</a:t>
            </a:r>
          </a:p>
          <a:p>
            <a:pPr indent="-292100" lvl="0" marL="457200" rtl="0">
              <a:spcBef>
                <a:spcPts val="0"/>
              </a:spcBef>
              <a:spcAft>
                <a:spcPts val="0"/>
              </a:spcAft>
              <a:buSzPts val="1000"/>
              <a:buAutoNum type="arabicPeriod"/>
            </a:pPr>
            <a:r>
              <a:rPr lang="en" sz="1000"/>
              <a:t>Work Breakdown Structure - Algorithms</a:t>
            </a:r>
          </a:p>
          <a:p>
            <a:pPr indent="-292100" lvl="0" marL="457200" rtl="0">
              <a:spcBef>
                <a:spcPts val="0"/>
              </a:spcBef>
              <a:buSzPts val="1000"/>
              <a:buAutoNum type="arabicPeriod"/>
            </a:pPr>
            <a:r>
              <a:rPr lang="en" sz="1000"/>
              <a:t>Work Breakdown Structure - Deployment</a:t>
            </a:r>
          </a:p>
          <a:p>
            <a:pPr indent="0" lvl="0" marL="0" rtl="0">
              <a:spcBef>
                <a:spcPts val="0"/>
              </a:spcBef>
              <a:buNone/>
            </a:pPr>
            <a:r>
              <a:t/>
            </a:r>
            <a:endParaRPr sz="1200"/>
          </a:p>
        </p:txBody>
      </p:sp>
      <p:sp>
        <p:nvSpPr>
          <p:cNvPr id="101" name="Shape 101"/>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292100" lvl="0" marL="457200" rtl="0">
              <a:spcBef>
                <a:spcPts val="0"/>
              </a:spcBef>
              <a:spcAft>
                <a:spcPts val="0"/>
              </a:spcAft>
              <a:buClr>
                <a:srgbClr val="000000"/>
              </a:buClr>
              <a:buSzPts val="1000"/>
              <a:buAutoNum type="arabicPeriod" startAt="23"/>
            </a:pPr>
            <a:r>
              <a:rPr b="1" lang="en" sz="1000">
                <a:solidFill>
                  <a:srgbClr val="000000"/>
                </a:solidFill>
              </a:rPr>
              <a:t>Software Iterations</a:t>
            </a:r>
          </a:p>
          <a:p>
            <a:pPr indent="-292100" lvl="0" marL="457200" rtl="0">
              <a:spcBef>
                <a:spcPts val="0"/>
              </a:spcBef>
              <a:spcAft>
                <a:spcPts val="0"/>
              </a:spcAft>
              <a:buSzPts val="1000"/>
              <a:buAutoNum type="arabicPeriod" startAt="23"/>
            </a:pPr>
            <a:r>
              <a:rPr lang="en" sz="1000"/>
              <a:t>Software Iterations: Core Algorithm</a:t>
            </a:r>
          </a:p>
          <a:p>
            <a:pPr indent="-292100" lvl="0" marL="457200" rtl="0">
              <a:spcBef>
                <a:spcPts val="0"/>
              </a:spcBef>
              <a:spcAft>
                <a:spcPts val="0"/>
              </a:spcAft>
              <a:buSzPts val="1000"/>
              <a:buAutoNum type="arabicPeriod" startAt="23"/>
            </a:pPr>
            <a:r>
              <a:rPr lang="en" sz="1000"/>
              <a:t>Software Iterations: API Book Algorithm</a:t>
            </a:r>
          </a:p>
          <a:p>
            <a:pPr indent="-292100" lvl="0" marL="457200" rtl="0">
              <a:spcBef>
                <a:spcPts val="0"/>
              </a:spcBef>
              <a:spcAft>
                <a:spcPts val="0"/>
              </a:spcAft>
              <a:buSzPts val="1000"/>
              <a:buAutoNum type="arabicPeriod" startAt="23"/>
            </a:pPr>
            <a:r>
              <a:rPr lang="en" sz="1000"/>
              <a:t>Software Iterations: Compiler Algorithm</a:t>
            </a:r>
          </a:p>
          <a:p>
            <a:pPr indent="-292100" lvl="0" marL="457200" rtl="0">
              <a:spcBef>
                <a:spcPts val="0"/>
              </a:spcBef>
              <a:spcAft>
                <a:spcPts val="0"/>
              </a:spcAft>
              <a:buSzPts val="1000"/>
              <a:buAutoNum type="arabicPeriod" startAt="23"/>
            </a:pPr>
            <a:r>
              <a:rPr lang="en" sz="1000"/>
              <a:t>Software Iterations: Game Testing</a:t>
            </a:r>
          </a:p>
          <a:p>
            <a:pPr indent="-292100" lvl="0" marL="457200" rtl="0">
              <a:spcBef>
                <a:spcPts val="0"/>
              </a:spcBef>
              <a:spcAft>
                <a:spcPts val="0"/>
              </a:spcAft>
              <a:buClr>
                <a:srgbClr val="000000"/>
              </a:buClr>
              <a:buSzPts val="1000"/>
              <a:buAutoNum type="arabicPeriod" startAt="23"/>
            </a:pPr>
            <a:r>
              <a:rPr b="1" lang="en" sz="1000">
                <a:solidFill>
                  <a:srgbClr val="000000"/>
                </a:solidFill>
              </a:rPr>
              <a:t>Dataflow Algorithms</a:t>
            </a:r>
          </a:p>
          <a:p>
            <a:pPr indent="-292100" lvl="0" marL="457200" rtl="0">
              <a:spcBef>
                <a:spcPts val="0"/>
              </a:spcBef>
              <a:spcAft>
                <a:spcPts val="0"/>
              </a:spcAft>
              <a:buSzPts val="1000"/>
              <a:buAutoNum type="arabicPeriod" startAt="23"/>
            </a:pPr>
            <a:r>
              <a:rPr lang="en" sz="1000"/>
              <a:t>Core Algorithm Dataflow &amp; Pseudocode</a:t>
            </a:r>
          </a:p>
          <a:p>
            <a:pPr indent="-292100" lvl="0" marL="457200" rtl="0">
              <a:spcBef>
                <a:spcPts val="0"/>
              </a:spcBef>
              <a:spcAft>
                <a:spcPts val="0"/>
              </a:spcAft>
              <a:buSzPts val="1000"/>
              <a:buAutoNum type="arabicPeriod" startAt="23"/>
            </a:pPr>
            <a:r>
              <a:rPr lang="en" sz="1000"/>
              <a:t>API Book Algorithm Dataflow &amp; Pseudocode</a:t>
            </a:r>
          </a:p>
          <a:p>
            <a:pPr indent="-292100" lvl="0" marL="457200" rtl="0">
              <a:spcBef>
                <a:spcPts val="0"/>
              </a:spcBef>
              <a:spcAft>
                <a:spcPts val="0"/>
              </a:spcAft>
              <a:buSzPts val="1000"/>
              <a:buAutoNum type="arabicPeriod" startAt="23"/>
            </a:pPr>
            <a:r>
              <a:rPr lang="en" sz="1000"/>
              <a:t>Compiler Algorithm Dataflow &amp; Pseudocode</a:t>
            </a:r>
          </a:p>
          <a:p>
            <a:pPr indent="-292100" lvl="0" marL="457200" rtl="0">
              <a:spcBef>
                <a:spcPts val="0"/>
              </a:spcBef>
              <a:spcAft>
                <a:spcPts val="0"/>
              </a:spcAft>
              <a:buClr>
                <a:srgbClr val="000000"/>
              </a:buClr>
              <a:buSzPts val="1000"/>
              <a:buAutoNum type="arabicPeriod" startAt="23"/>
            </a:pPr>
            <a:r>
              <a:rPr b="1" lang="en" sz="1000">
                <a:solidFill>
                  <a:srgbClr val="000000"/>
                </a:solidFill>
              </a:rPr>
              <a:t>Risk Matrix &amp; Mitigations</a:t>
            </a:r>
          </a:p>
          <a:p>
            <a:pPr indent="-292100" lvl="0" marL="457200" rtl="0">
              <a:spcBef>
                <a:spcPts val="0"/>
              </a:spcBef>
              <a:spcAft>
                <a:spcPts val="0"/>
              </a:spcAft>
              <a:buSzPts val="1000"/>
              <a:buAutoNum type="arabicPeriod" startAt="23"/>
            </a:pPr>
            <a:r>
              <a:rPr lang="en" sz="1000"/>
              <a:t>Benefits to Customer</a:t>
            </a:r>
          </a:p>
          <a:p>
            <a:pPr indent="-292100" lvl="0" marL="457200" rtl="0">
              <a:spcBef>
                <a:spcPts val="0"/>
              </a:spcBef>
              <a:spcAft>
                <a:spcPts val="0"/>
              </a:spcAft>
              <a:buSzPts val="1000"/>
              <a:buAutoNum type="arabicPeriod" startAt="23"/>
            </a:pPr>
            <a:r>
              <a:rPr lang="en" sz="1000"/>
              <a:t>Conclusion</a:t>
            </a:r>
          </a:p>
          <a:p>
            <a:pPr indent="-292100" lvl="0" marL="457200" rtl="0">
              <a:spcBef>
                <a:spcPts val="0"/>
              </a:spcBef>
              <a:spcAft>
                <a:spcPts val="0"/>
              </a:spcAft>
              <a:buSzPts val="1000"/>
              <a:buAutoNum type="arabicPeriod" startAt="23"/>
            </a:pPr>
            <a:r>
              <a:rPr lang="en" sz="1000"/>
              <a:t>References</a:t>
            </a:r>
          </a:p>
          <a:p>
            <a:pPr indent="-292100" lvl="0" marL="457200" rtl="0">
              <a:spcBef>
                <a:spcPts val="0"/>
              </a:spcBef>
              <a:spcAft>
                <a:spcPts val="0"/>
              </a:spcAft>
              <a:buSzPts val="1000"/>
              <a:buAutoNum type="arabicPeriod" startAt="23"/>
            </a:pPr>
            <a:r>
              <a:rPr lang="en" sz="1000"/>
              <a:t>Appendix A : User Stories</a:t>
            </a:r>
          </a:p>
          <a:p>
            <a:pPr indent="-292100" lvl="0" marL="457200" rtl="0">
              <a:spcBef>
                <a:spcPts val="0"/>
              </a:spcBef>
              <a:spcAft>
                <a:spcPts val="0"/>
              </a:spcAft>
              <a:buSzPts val="1000"/>
              <a:buAutoNum type="arabicPeriod" startAt="23"/>
            </a:pPr>
            <a:r>
              <a:rPr lang="en" sz="1000"/>
              <a:t>Appendix B : Student Progression Dilemma Statistics</a:t>
            </a:r>
          </a:p>
          <a:p>
            <a:pPr indent="-292100" lvl="0" marL="457200" rtl="0">
              <a:spcBef>
                <a:spcPts val="0"/>
              </a:spcBef>
              <a:spcAft>
                <a:spcPts val="0"/>
              </a:spcAft>
              <a:buSzPts val="1000"/>
              <a:buAutoNum type="arabicPeriod" startAt="23"/>
            </a:pPr>
            <a:r>
              <a:rPr lang="en" sz="1000"/>
              <a:t>Appendix C : Rapid Prototype GUI Samples</a:t>
            </a:r>
          </a:p>
          <a:p>
            <a:pPr indent="-292100" lvl="0" marL="457200" rtl="0">
              <a:spcBef>
                <a:spcPts val="0"/>
              </a:spcBef>
              <a:buSzPts val="1000"/>
              <a:buAutoNum type="arabicPeriod" startAt="23"/>
            </a:pPr>
            <a:r>
              <a:rPr lang="en" sz="1000"/>
              <a:t>Appendix D : Unity SDK Information</a:t>
            </a:r>
          </a:p>
        </p:txBody>
      </p:sp>
      <p:sp>
        <p:nvSpPr>
          <p:cNvPr id="102" name="Shape 102"/>
          <p:cNvSpPr txBox="1"/>
          <p:nvPr>
            <p:ph idx="12" type="sldNum"/>
          </p:nvPr>
        </p:nvSpPr>
        <p:spPr>
          <a:xfrm>
            <a:off x="6598398" y="4663225"/>
            <a:ext cx="2422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ph type="title"/>
          </p:nvPr>
        </p:nvSpPr>
        <p:spPr>
          <a:xfrm>
            <a:off x="503400" y="488850"/>
            <a:ext cx="3317700" cy="755700"/>
          </a:xfrm>
          <a:prstGeom prst="rect">
            <a:avLst/>
          </a:prstGeom>
        </p:spPr>
        <p:txBody>
          <a:bodyPr anchorCtr="0" anchor="b" bIns="91425" lIns="91425" rIns="91425" wrap="square" tIns="91425">
            <a:noAutofit/>
          </a:bodyPr>
          <a:lstStyle/>
          <a:p>
            <a:pPr indent="0" lvl="0" marL="0">
              <a:spcBef>
                <a:spcPts val="0"/>
              </a:spcBef>
              <a:buNone/>
            </a:pPr>
            <a:r>
              <a:rPr lang="en" sz="2800"/>
              <a:t>API Book Algorithm</a:t>
            </a:r>
          </a:p>
        </p:txBody>
      </p:sp>
      <p:sp>
        <p:nvSpPr>
          <p:cNvPr id="420" name="Shape 420"/>
          <p:cNvSpPr txBox="1"/>
          <p:nvPr>
            <p:ph idx="12" type="sldNum"/>
          </p:nvPr>
        </p:nvSpPr>
        <p:spPr>
          <a:xfrm>
            <a:off x="6557173" y="4663225"/>
            <a:ext cx="2463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421" name="Shape 421"/>
          <p:cNvPicPr preferRelativeResize="0"/>
          <p:nvPr/>
        </p:nvPicPr>
        <p:blipFill>
          <a:blip r:embed="rId3">
            <a:alphaModFix/>
          </a:blip>
          <a:stretch>
            <a:fillRect/>
          </a:stretch>
        </p:blipFill>
        <p:spPr>
          <a:xfrm>
            <a:off x="4345450" y="218025"/>
            <a:ext cx="2337492" cy="4838700"/>
          </a:xfrm>
          <a:prstGeom prst="rect">
            <a:avLst/>
          </a:prstGeom>
          <a:noFill/>
          <a:ln>
            <a:noFill/>
          </a:ln>
        </p:spPr>
      </p:pic>
      <p:pic>
        <p:nvPicPr>
          <p:cNvPr id="422" name="Shape 422"/>
          <p:cNvPicPr preferRelativeResize="0"/>
          <p:nvPr/>
        </p:nvPicPr>
        <p:blipFill>
          <a:blip r:embed="rId4">
            <a:alphaModFix/>
          </a:blip>
          <a:stretch>
            <a:fillRect/>
          </a:stretch>
        </p:blipFill>
        <p:spPr>
          <a:xfrm>
            <a:off x="772400" y="1083475"/>
            <a:ext cx="2570600" cy="3213275"/>
          </a:xfrm>
          <a:prstGeom prst="rect">
            <a:avLst/>
          </a:prstGeom>
          <a:noFill/>
          <a:ln>
            <a:noFill/>
          </a:ln>
        </p:spPr>
      </p:pic>
      <p:pic>
        <p:nvPicPr>
          <p:cNvPr id="423" name="Shape 423"/>
          <p:cNvPicPr preferRelativeResize="0"/>
          <p:nvPr/>
        </p:nvPicPr>
        <p:blipFill>
          <a:blip r:embed="rId5">
            <a:alphaModFix/>
          </a:blip>
          <a:stretch>
            <a:fillRect/>
          </a:stretch>
        </p:blipFill>
        <p:spPr>
          <a:xfrm>
            <a:off x="7333125" y="206100"/>
            <a:ext cx="1611825" cy="1975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Shape 42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API Book</a:t>
            </a:r>
            <a:r>
              <a:rPr lang="en"/>
              <a:t> Algorithm: Pseudocode</a:t>
            </a:r>
          </a:p>
          <a:p>
            <a:pPr indent="0" lvl="0" marL="0">
              <a:spcBef>
                <a:spcPts val="0"/>
              </a:spcBef>
              <a:buNone/>
            </a:pPr>
            <a:r>
              <a:t/>
            </a:r>
            <a:endParaRPr/>
          </a:p>
        </p:txBody>
      </p:sp>
      <p:sp>
        <p:nvSpPr>
          <p:cNvPr id="429" name="Shape 42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lnSpc>
                <a:spcPct val="100000"/>
              </a:lnSpc>
              <a:spcBef>
                <a:spcPts val="0"/>
              </a:spcBef>
              <a:spcAft>
                <a:spcPts val="0"/>
              </a:spcAft>
              <a:buNone/>
            </a:pPr>
            <a:r>
              <a:rPr b="1" lang="en" sz="1500"/>
              <a:t>API Book Algorithm{</a:t>
            </a:r>
          </a:p>
          <a:p>
            <a:pPr indent="0" lvl="0" marL="0">
              <a:lnSpc>
                <a:spcPct val="100000"/>
              </a:lnSpc>
              <a:spcBef>
                <a:spcPts val="0"/>
              </a:spcBef>
              <a:spcAft>
                <a:spcPts val="0"/>
              </a:spcAft>
              <a:buNone/>
            </a:pPr>
            <a:r>
              <a:rPr b="1" lang="en" sz="1500"/>
              <a:t>	Pull predetermined list of "functions" and "tools" for the player to learn this Level</a:t>
            </a:r>
          </a:p>
          <a:p>
            <a:pPr indent="0" lvl="0" marL="0">
              <a:lnSpc>
                <a:spcPct val="100000"/>
              </a:lnSpc>
              <a:spcBef>
                <a:spcPts val="0"/>
              </a:spcBef>
              <a:spcAft>
                <a:spcPts val="0"/>
              </a:spcAft>
              <a:buNone/>
            </a:pPr>
            <a:r>
              <a:rPr b="1" lang="en" sz="1500"/>
              <a:t>	Fill Book{</a:t>
            </a:r>
          </a:p>
          <a:p>
            <a:pPr indent="0" lvl="0" marL="0">
              <a:lnSpc>
                <a:spcPct val="100000"/>
              </a:lnSpc>
              <a:spcBef>
                <a:spcPts val="0"/>
              </a:spcBef>
              <a:spcAft>
                <a:spcPts val="0"/>
              </a:spcAft>
              <a:buNone/>
            </a:pPr>
            <a:r>
              <a:rPr b="1" lang="en" sz="1500"/>
              <a:t>		Proliferate "Pages" of the API Book with individual tool info</a:t>
            </a:r>
          </a:p>
          <a:p>
            <a:pPr indent="0" lvl="0" marL="0" rtl="0">
              <a:lnSpc>
                <a:spcPct val="100000"/>
              </a:lnSpc>
              <a:spcBef>
                <a:spcPts val="0"/>
              </a:spcBef>
              <a:spcAft>
                <a:spcPts val="0"/>
              </a:spcAft>
              <a:buNone/>
            </a:pPr>
            <a:r>
              <a:rPr b="1" lang="en" sz="1500"/>
              <a:t>		Fill Text Box at bottom of Page with example code</a:t>
            </a:r>
          </a:p>
          <a:p>
            <a:pPr indent="0" lvl="0" marL="0">
              <a:lnSpc>
                <a:spcPct val="100000"/>
              </a:lnSpc>
              <a:spcBef>
                <a:spcPts val="0"/>
              </a:spcBef>
              <a:spcAft>
                <a:spcPts val="0"/>
              </a:spcAft>
              <a:buNone/>
            </a:pPr>
            <a:r>
              <a:t/>
            </a:r>
            <a:endParaRPr b="1" sz="1500"/>
          </a:p>
          <a:p>
            <a:pPr indent="0" lvl="0" marL="0">
              <a:lnSpc>
                <a:spcPct val="100000"/>
              </a:lnSpc>
              <a:spcBef>
                <a:spcPts val="0"/>
              </a:spcBef>
              <a:spcAft>
                <a:spcPts val="0"/>
              </a:spcAft>
              <a:buNone/>
            </a:pPr>
            <a:r>
              <a:rPr b="1" lang="en" sz="1500"/>
              <a:t>		if (Button Clicked = Use This Code Button){</a:t>
            </a:r>
          </a:p>
          <a:p>
            <a:pPr indent="0" lvl="0" marL="0">
              <a:lnSpc>
                <a:spcPct val="100000"/>
              </a:lnSpc>
              <a:spcBef>
                <a:spcPts val="0"/>
              </a:spcBef>
              <a:spcAft>
                <a:spcPts val="0"/>
              </a:spcAft>
              <a:buNone/>
            </a:pPr>
            <a:r>
              <a:rPr b="1" lang="en" sz="1500"/>
              <a:t>			if (Code Editing Interface is Open){</a:t>
            </a:r>
          </a:p>
          <a:p>
            <a:pPr indent="0" lvl="0" marL="0">
              <a:lnSpc>
                <a:spcPct val="100000"/>
              </a:lnSpc>
              <a:spcBef>
                <a:spcPts val="0"/>
              </a:spcBef>
              <a:spcAft>
                <a:spcPts val="0"/>
              </a:spcAft>
              <a:buNone/>
            </a:pPr>
            <a:r>
              <a:rPr b="1" lang="en" sz="1500"/>
              <a:t>				Copy example Code to Code Editing Interface</a:t>
            </a:r>
          </a:p>
          <a:p>
            <a:pPr indent="0" lvl="0" marL="0">
              <a:lnSpc>
                <a:spcPct val="100000"/>
              </a:lnSpc>
              <a:spcBef>
                <a:spcPts val="0"/>
              </a:spcBef>
              <a:spcAft>
                <a:spcPts val="0"/>
              </a:spcAft>
              <a:buNone/>
            </a:pPr>
            <a:r>
              <a:rPr b="1" lang="en" sz="1500"/>
              <a:t>			}</a:t>
            </a:r>
          </a:p>
          <a:p>
            <a:pPr indent="0" lvl="0" marL="0">
              <a:lnSpc>
                <a:spcPct val="100000"/>
              </a:lnSpc>
              <a:spcBef>
                <a:spcPts val="0"/>
              </a:spcBef>
              <a:spcAft>
                <a:spcPts val="0"/>
              </a:spcAft>
              <a:buNone/>
            </a:pPr>
            <a:r>
              <a:rPr b="1" lang="en" sz="1500"/>
              <a:t>		}</a:t>
            </a:r>
          </a:p>
          <a:p>
            <a:pPr indent="0" lvl="0" marL="0">
              <a:lnSpc>
                <a:spcPct val="100000"/>
              </a:lnSpc>
              <a:spcBef>
                <a:spcPts val="0"/>
              </a:spcBef>
              <a:spcAft>
                <a:spcPts val="0"/>
              </a:spcAft>
              <a:buNone/>
            </a:pPr>
            <a:r>
              <a:rPr b="1" lang="en" sz="1500"/>
              <a:t>	}</a:t>
            </a:r>
          </a:p>
          <a:p>
            <a:pPr indent="0" lvl="0" marL="0">
              <a:lnSpc>
                <a:spcPct val="100000"/>
              </a:lnSpc>
              <a:spcBef>
                <a:spcPts val="0"/>
              </a:spcBef>
              <a:spcAft>
                <a:spcPts val="0"/>
              </a:spcAft>
              <a:buNone/>
            </a:pPr>
            <a:r>
              <a:rPr b="1" lang="en" sz="1500"/>
              <a:t>}</a:t>
            </a:r>
          </a:p>
          <a:p>
            <a:pPr indent="0" lvl="0" marL="0">
              <a:lnSpc>
                <a:spcPct val="100000"/>
              </a:lnSpc>
              <a:spcBef>
                <a:spcPts val="0"/>
              </a:spcBef>
              <a:spcAft>
                <a:spcPts val="0"/>
              </a:spcAft>
              <a:buNone/>
            </a:pPr>
            <a:r>
              <a:t/>
            </a:r>
            <a:endParaRPr b="1" sz="1500"/>
          </a:p>
        </p:txBody>
      </p:sp>
      <p:sp>
        <p:nvSpPr>
          <p:cNvPr id="430" name="Shape 430"/>
          <p:cNvSpPr txBox="1"/>
          <p:nvPr>
            <p:ph idx="12" type="sldNum"/>
          </p:nvPr>
        </p:nvSpPr>
        <p:spPr>
          <a:xfrm>
            <a:off x="6035815" y="4663225"/>
            <a:ext cx="29853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153425" y="702550"/>
            <a:ext cx="3197400" cy="755700"/>
          </a:xfrm>
          <a:prstGeom prst="rect">
            <a:avLst/>
          </a:prstGeom>
        </p:spPr>
        <p:txBody>
          <a:bodyPr anchorCtr="0" anchor="b" bIns="91425" lIns="91425" rIns="91425" wrap="square" tIns="91425">
            <a:noAutofit/>
          </a:bodyPr>
          <a:lstStyle/>
          <a:p>
            <a:pPr indent="0" lvl="0" marL="0" rtl="0">
              <a:spcBef>
                <a:spcPts val="0"/>
              </a:spcBef>
              <a:buNone/>
            </a:pPr>
            <a:r>
              <a:rPr lang="en" sz="2800"/>
              <a:t>Compiler Algorithm</a:t>
            </a:r>
          </a:p>
        </p:txBody>
      </p:sp>
      <p:sp>
        <p:nvSpPr>
          <p:cNvPr id="436" name="Shape 436"/>
          <p:cNvSpPr txBox="1"/>
          <p:nvPr>
            <p:ph idx="12" type="sldNum"/>
          </p:nvPr>
        </p:nvSpPr>
        <p:spPr>
          <a:xfrm>
            <a:off x="6677499" y="4663225"/>
            <a:ext cx="23436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437" name="Shape 437"/>
          <p:cNvPicPr preferRelativeResize="0"/>
          <p:nvPr/>
        </p:nvPicPr>
        <p:blipFill>
          <a:blip r:embed="rId3">
            <a:alphaModFix/>
          </a:blip>
          <a:stretch>
            <a:fillRect/>
          </a:stretch>
        </p:blipFill>
        <p:spPr>
          <a:xfrm>
            <a:off x="-26700" y="1641300"/>
            <a:ext cx="3889650" cy="2792175"/>
          </a:xfrm>
          <a:prstGeom prst="rect">
            <a:avLst/>
          </a:prstGeom>
          <a:noFill/>
          <a:ln>
            <a:noFill/>
          </a:ln>
        </p:spPr>
      </p:pic>
      <p:pic>
        <p:nvPicPr>
          <p:cNvPr id="438" name="Shape 438"/>
          <p:cNvPicPr preferRelativeResize="0"/>
          <p:nvPr/>
        </p:nvPicPr>
        <p:blipFill>
          <a:blip r:embed="rId4">
            <a:alphaModFix/>
          </a:blip>
          <a:stretch>
            <a:fillRect/>
          </a:stretch>
        </p:blipFill>
        <p:spPr>
          <a:xfrm>
            <a:off x="3354050" y="71950"/>
            <a:ext cx="5325899" cy="4730025"/>
          </a:xfrm>
          <a:prstGeom prst="rect">
            <a:avLst/>
          </a:prstGeom>
          <a:noFill/>
          <a:ln>
            <a:noFill/>
          </a:ln>
        </p:spPr>
      </p:pic>
      <p:pic>
        <p:nvPicPr>
          <p:cNvPr id="439" name="Shape 439"/>
          <p:cNvPicPr preferRelativeResize="0"/>
          <p:nvPr/>
        </p:nvPicPr>
        <p:blipFill>
          <a:blip r:embed="rId5">
            <a:alphaModFix/>
          </a:blip>
          <a:stretch>
            <a:fillRect/>
          </a:stretch>
        </p:blipFill>
        <p:spPr>
          <a:xfrm>
            <a:off x="7333125" y="206100"/>
            <a:ext cx="1611825" cy="19755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Shape 444"/>
          <p:cNvSpPr txBox="1"/>
          <p:nvPr>
            <p:ph type="title"/>
          </p:nvPr>
        </p:nvSpPr>
        <p:spPr>
          <a:xfrm>
            <a:off x="311700" y="151700"/>
            <a:ext cx="8520600" cy="572700"/>
          </a:xfrm>
          <a:prstGeom prst="rect">
            <a:avLst/>
          </a:prstGeom>
        </p:spPr>
        <p:txBody>
          <a:bodyPr anchorCtr="0" anchor="t" bIns="91425" lIns="91425" rIns="91425" wrap="square" tIns="91425">
            <a:noAutofit/>
          </a:bodyPr>
          <a:lstStyle/>
          <a:p>
            <a:pPr indent="0" lvl="0" marL="0">
              <a:spcBef>
                <a:spcPts val="0"/>
              </a:spcBef>
              <a:buNone/>
            </a:pPr>
            <a:r>
              <a:rPr lang="en"/>
              <a:t>Compiler Algorithm: Pseudocode</a:t>
            </a:r>
          </a:p>
          <a:p>
            <a:pPr indent="0" lvl="0" marL="0">
              <a:spcBef>
                <a:spcPts val="0"/>
              </a:spcBef>
              <a:buNone/>
            </a:pPr>
            <a:r>
              <a:t/>
            </a:r>
            <a:endParaRPr/>
          </a:p>
        </p:txBody>
      </p:sp>
      <p:sp>
        <p:nvSpPr>
          <p:cNvPr id="445" name="Shape 445"/>
          <p:cNvSpPr txBox="1"/>
          <p:nvPr>
            <p:ph idx="1" type="body"/>
          </p:nvPr>
        </p:nvSpPr>
        <p:spPr>
          <a:xfrm>
            <a:off x="311700" y="591175"/>
            <a:ext cx="8520600" cy="4304400"/>
          </a:xfrm>
          <a:prstGeom prst="rect">
            <a:avLst/>
          </a:prstGeom>
        </p:spPr>
        <p:txBody>
          <a:bodyPr anchorCtr="0" anchor="t" bIns="91425" lIns="91425" rIns="91425" wrap="square" tIns="91425">
            <a:noAutofit/>
          </a:bodyPr>
          <a:lstStyle/>
          <a:p>
            <a:pPr indent="0" lvl="0" marL="0">
              <a:lnSpc>
                <a:spcPct val="100000"/>
              </a:lnSpc>
              <a:spcBef>
                <a:spcPts val="0"/>
              </a:spcBef>
              <a:spcAft>
                <a:spcPts val="0"/>
              </a:spcAft>
              <a:buNone/>
            </a:pPr>
            <a:r>
              <a:rPr b="1" lang="en" sz="1200"/>
              <a:t>Compiler Algorithm{</a:t>
            </a:r>
          </a:p>
          <a:p>
            <a:pPr indent="0" lvl="0" marL="0">
              <a:lnSpc>
                <a:spcPct val="100000"/>
              </a:lnSpc>
              <a:spcBef>
                <a:spcPts val="0"/>
              </a:spcBef>
              <a:spcAft>
                <a:spcPts val="0"/>
              </a:spcAft>
              <a:buNone/>
            </a:pPr>
            <a:r>
              <a:rPr b="1" lang="en" sz="1200"/>
              <a:t>	Take name of Selected Object from Core Algorithm</a:t>
            </a:r>
          </a:p>
          <a:p>
            <a:pPr indent="0" lvl="0" marL="0">
              <a:lnSpc>
                <a:spcPct val="100000"/>
              </a:lnSpc>
              <a:spcBef>
                <a:spcPts val="0"/>
              </a:spcBef>
              <a:spcAft>
                <a:spcPts val="0"/>
              </a:spcAft>
              <a:buNone/>
            </a:pPr>
            <a:r>
              <a:rPr b="1" lang="en" sz="1200"/>
              <a:t>	Load related Script from "StreamingAssets" folder into the Code Editing Interface</a:t>
            </a:r>
          </a:p>
          <a:p>
            <a:pPr indent="0" lvl="0" marL="0">
              <a:lnSpc>
                <a:spcPct val="100000"/>
              </a:lnSpc>
              <a:spcBef>
                <a:spcPts val="0"/>
              </a:spcBef>
              <a:spcAft>
                <a:spcPts val="0"/>
              </a:spcAft>
              <a:buNone/>
            </a:pPr>
            <a:r>
              <a:rPr b="1" lang="en" sz="1200"/>
              <a:t>	if (Button Clicked = Close){</a:t>
            </a:r>
          </a:p>
          <a:p>
            <a:pPr indent="0" lvl="0" marL="0">
              <a:lnSpc>
                <a:spcPct val="100000"/>
              </a:lnSpc>
              <a:spcBef>
                <a:spcPts val="0"/>
              </a:spcBef>
              <a:spcAft>
                <a:spcPts val="0"/>
              </a:spcAft>
              <a:buNone/>
            </a:pPr>
            <a:r>
              <a:rPr b="1" lang="en" sz="1200"/>
              <a:t>		Close the Code Editing Interface</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	if (Button Clicked = Reset){</a:t>
            </a:r>
          </a:p>
          <a:p>
            <a:pPr indent="0" lvl="0" marL="0">
              <a:lnSpc>
                <a:spcPct val="100000"/>
              </a:lnSpc>
              <a:spcBef>
                <a:spcPts val="0"/>
              </a:spcBef>
              <a:spcAft>
                <a:spcPts val="0"/>
              </a:spcAft>
              <a:buNone/>
            </a:pPr>
            <a:r>
              <a:rPr b="1" lang="en" sz="1200"/>
              <a:t>		Revert Current Script back to template version</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	if (Button Clicked = Compile){</a:t>
            </a:r>
          </a:p>
          <a:p>
            <a:pPr indent="0" lvl="0" marL="0">
              <a:lnSpc>
                <a:spcPct val="100000"/>
              </a:lnSpc>
              <a:spcBef>
                <a:spcPts val="0"/>
              </a:spcBef>
              <a:spcAft>
                <a:spcPts val="0"/>
              </a:spcAft>
              <a:buNone/>
            </a:pPr>
            <a:r>
              <a:rPr b="1" lang="en" sz="1200"/>
              <a:t>		Save new code to Script's source file</a:t>
            </a:r>
          </a:p>
          <a:p>
            <a:pPr indent="0" lvl="0" marL="0">
              <a:lnSpc>
                <a:spcPct val="100000"/>
              </a:lnSpc>
              <a:spcBef>
                <a:spcPts val="0"/>
              </a:spcBef>
              <a:spcAft>
                <a:spcPts val="0"/>
              </a:spcAft>
              <a:buNone/>
            </a:pPr>
            <a:r>
              <a:rPr b="1" lang="en" sz="1200"/>
              <a:t>		Run a Sandboxed Compilation of that file in real time</a:t>
            </a:r>
          </a:p>
          <a:p>
            <a:pPr indent="0" lvl="0" marL="0">
              <a:lnSpc>
                <a:spcPct val="100000"/>
              </a:lnSpc>
              <a:spcBef>
                <a:spcPts val="0"/>
              </a:spcBef>
              <a:spcAft>
                <a:spcPts val="0"/>
              </a:spcAft>
              <a:buNone/>
            </a:pPr>
            <a:r>
              <a:rPr b="1" lang="en" sz="1200"/>
              <a:t>		if (Compilation FAILS){</a:t>
            </a:r>
          </a:p>
          <a:p>
            <a:pPr indent="0" lvl="0" marL="0">
              <a:lnSpc>
                <a:spcPct val="100000"/>
              </a:lnSpc>
              <a:spcBef>
                <a:spcPts val="0"/>
              </a:spcBef>
              <a:spcAft>
                <a:spcPts val="0"/>
              </a:spcAft>
              <a:buNone/>
            </a:pPr>
            <a:r>
              <a:rPr b="1" lang="en" sz="1200"/>
              <a:t>			Create Text: ERROR Message containing Compilation Error line/type</a:t>
            </a:r>
          </a:p>
          <a:p>
            <a:pPr indent="0" lvl="0" marL="0">
              <a:lnSpc>
                <a:spcPct val="100000"/>
              </a:lnSpc>
              <a:spcBef>
                <a:spcPts val="0"/>
              </a:spcBef>
              <a:spcAft>
                <a:spcPts val="0"/>
              </a:spcAft>
              <a:buNone/>
            </a:pPr>
            <a:r>
              <a:rPr b="1" lang="en" sz="1200"/>
              <a:t>			Create Instance Of(Window with ERROR Message)</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		else (Compilation PASSES){</a:t>
            </a:r>
          </a:p>
          <a:p>
            <a:pPr indent="0" lvl="0" marL="0">
              <a:lnSpc>
                <a:spcPct val="100000"/>
              </a:lnSpc>
              <a:spcBef>
                <a:spcPts val="0"/>
              </a:spcBef>
              <a:spcAft>
                <a:spcPts val="0"/>
              </a:spcAft>
              <a:buNone/>
            </a:pPr>
            <a:r>
              <a:rPr b="1" lang="en" sz="1200"/>
              <a:t>			Create Instance Of(Window with SUCCESS Message)</a:t>
            </a:r>
          </a:p>
          <a:p>
            <a:pPr indent="0" lvl="0" marL="0">
              <a:lnSpc>
                <a:spcPct val="100000"/>
              </a:lnSpc>
              <a:spcBef>
                <a:spcPts val="0"/>
              </a:spcBef>
              <a:spcAft>
                <a:spcPts val="0"/>
              </a:spcAft>
              <a:buNone/>
            </a:pPr>
            <a:r>
              <a:rPr b="1" lang="en" sz="1200"/>
              <a:t>			Attach edited and compiled Script to Selected Object</a:t>
            </a:r>
          </a:p>
          <a:p>
            <a:pPr indent="0" lvl="0" marL="0">
              <a:lnSpc>
                <a:spcPct val="100000"/>
              </a:lnSpc>
              <a:spcBef>
                <a:spcPts val="0"/>
              </a:spcBef>
              <a:spcAft>
                <a:spcPts val="0"/>
              </a:spcAft>
              <a:buNone/>
            </a:pPr>
            <a:r>
              <a:rPr b="1" lang="en" sz="1200"/>
              <a:t>			Re-render level elements in real-time to calculate new object behavior</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a:t>
            </a:r>
          </a:p>
          <a:p>
            <a:pPr indent="0" lvl="0" marL="0">
              <a:spcBef>
                <a:spcPts val="0"/>
              </a:spcBef>
              <a:buNone/>
            </a:pPr>
            <a:r>
              <a:t/>
            </a:r>
            <a:endParaRPr b="1" sz="1200"/>
          </a:p>
        </p:txBody>
      </p:sp>
      <p:sp>
        <p:nvSpPr>
          <p:cNvPr id="446" name="Shape 446"/>
          <p:cNvSpPr txBox="1"/>
          <p:nvPr>
            <p:ph idx="12" type="sldNum"/>
          </p:nvPr>
        </p:nvSpPr>
        <p:spPr>
          <a:xfrm>
            <a:off x="6476972" y="4663225"/>
            <a:ext cx="2544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Shape 451"/>
          <p:cNvSpPr txBox="1"/>
          <p:nvPr>
            <p:ph type="title"/>
          </p:nvPr>
        </p:nvSpPr>
        <p:spPr>
          <a:xfrm>
            <a:off x="311700" y="322775"/>
            <a:ext cx="8520600" cy="572700"/>
          </a:xfrm>
          <a:prstGeom prst="rect">
            <a:avLst/>
          </a:prstGeom>
        </p:spPr>
        <p:txBody>
          <a:bodyPr anchorCtr="0" anchor="t" bIns="91425" lIns="91425" rIns="91425" wrap="square" tIns="91425">
            <a:noAutofit/>
          </a:bodyPr>
          <a:lstStyle/>
          <a:p>
            <a:pPr indent="0" lvl="0" marL="0">
              <a:spcBef>
                <a:spcPts val="0"/>
              </a:spcBef>
              <a:buNone/>
            </a:pPr>
            <a:r>
              <a:rPr lang="en"/>
              <a:t>Risk Matrix							Risk Description</a:t>
            </a:r>
          </a:p>
        </p:txBody>
      </p:sp>
      <p:sp>
        <p:nvSpPr>
          <p:cNvPr id="452" name="Shape 452"/>
          <p:cNvSpPr txBox="1"/>
          <p:nvPr>
            <p:ph idx="2" type="body"/>
          </p:nvPr>
        </p:nvSpPr>
        <p:spPr>
          <a:xfrm>
            <a:off x="4832400" y="1281500"/>
            <a:ext cx="3999900" cy="3416700"/>
          </a:xfrm>
          <a:prstGeom prst="rect">
            <a:avLst/>
          </a:prstGeom>
        </p:spPr>
        <p:txBody>
          <a:bodyPr anchorCtr="0" anchor="t" bIns="91425" lIns="91425" rIns="91425" wrap="square" tIns="91425">
            <a:noAutofit/>
          </a:bodyPr>
          <a:lstStyle/>
          <a:p>
            <a:pPr indent="0" lvl="0" marL="0">
              <a:spcBef>
                <a:spcPts val="0"/>
              </a:spcBef>
              <a:buNone/>
            </a:pPr>
            <a:r>
              <a:rPr b="1" lang="en" sz="1800" u="sng">
                <a:solidFill>
                  <a:srgbClr val="000000"/>
                </a:solidFill>
              </a:rPr>
              <a:t>Customer Risks</a:t>
            </a:r>
          </a:p>
          <a:p>
            <a:pPr indent="0" lvl="0" marL="0" rtl="0">
              <a:spcBef>
                <a:spcPts val="0"/>
              </a:spcBef>
              <a:spcAft>
                <a:spcPts val="0"/>
              </a:spcAft>
              <a:buNone/>
            </a:pPr>
            <a:r>
              <a:rPr lang="en">
                <a:solidFill>
                  <a:srgbClr val="000000"/>
                </a:solidFill>
              </a:rPr>
              <a:t>C1.	User Gets Lost</a:t>
            </a:r>
          </a:p>
          <a:p>
            <a:pPr indent="0" lvl="0" marL="0">
              <a:spcBef>
                <a:spcPts val="0"/>
              </a:spcBef>
              <a:spcAft>
                <a:spcPts val="0"/>
              </a:spcAft>
              <a:buNone/>
            </a:pPr>
            <a:r>
              <a:rPr lang="en">
                <a:solidFill>
                  <a:srgbClr val="000000"/>
                </a:solidFill>
              </a:rPr>
              <a:t>C2.	Dissatisfied User</a:t>
            </a:r>
          </a:p>
          <a:p>
            <a:pPr indent="0" lvl="0" marL="0" rtl="0">
              <a:spcBef>
                <a:spcPts val="0"/>
              </a:spcBef>
              <a:spcAft>
                <a:spcPts val="0"/>
              </a:spcAft>
              <a:buNone/>
            </a:pPr>
            <a:r>
              <a:rPr lang="en">
                <a:solidFill>
                  <a:srgbClr val="000000"/>
                </a:solidFill>
              </a:rPr>
              <a:t>C3.	Insufficient Content / Time</a:t>
            </a:r>
          </a:p>
          <a:p>
            <a:pPr indent="457200" lvl="0" marL="0">
              <a:spcBef>
                <a:spcPts val="0"/>
              </a:spcBef>
              <a:spcAft>
                <a:spcPts val="0"/>
              </a:spcAft>
              <a:buNone/>
            </a:pPr>
            <a:r>
              <a:t/>
            </a:r>
            <a:endParaRPr>
              <a:solidFill>
                <a:srgbClr val="000000"/>
              </a:solidFill>
            </a:endParaRPr>
          </a:p>
          <a:p>
            <a:pPr indent="0" lvl="0" marL="0">
              <a:spcBef>
                <a:spcPts val="0"/>
              </a:spcBef>
              <a:buNone/>
            </a:pPr>
            <a:r>
              <a:rPr b="1" lang="en" sz="1800" u="sng">
                <a:solidFill>
                  <a:srgbClr val="000000"/>
                </a:solidFill>
              </a:rPr>
              <a:t>Technical Risks</a:t>
            </a:r>
          </a:p>
          <a:p>
            <a:pPr indent="0" lvl="0" marL="0" rtl="0">
              <a:lnSpc>
                <a:spcPct val="115000"/>
              </a:lnSpc>
              <a:spcBef>
                <a:spcPts val="0"/>
              </a:spcBef>
              <a:spcAft>
                <a:spcPts val="0"/>
              </a:spcAft>
              <a:buNone/>
            </a:pPr>
            <a:r>
              <a:rPr lang="en">
                <a:solidFill>
                  <a:srgbClr val="000000"/>
                </a:solidFill>
              </a:rPr>
              <a:t>T1.	User I</a:t>
            </a:r>
            <a:r>
              <a:rPr lang="en">
                <a:solidFill>
                  <a:srgbClr val="000000"/>
                </a:solidFill>
              </a:rPr>
              <a:t>mplements</a:t>
            </a:r>
            <a:r>
              <a:rPr lang="en">
                <a:solidFill>
                  <a:srgbClr val="000000"/>
                </a:solidFill>
              </a:rPr>
              <a:t> Bad Code</a:t>
            </a:r>
          </a:p>
          <a:p>
            <a:pPr indent="0" lvl="0" marL="0">
              <a:lnSpc>
                <a:spcPct val="115000"/>
              </a:lnSpc>
              <a:spcBef>
                <a:spcPts val="0"/>
              </a:spcBef>
              <a:spcAft>
                <a:spcPts val="0"/>
              </a:spcAft>
              <a:buNone/>
            </a:pPr>
            <a:r>
              <a:rPr lang="en">
                <a:solidFill>
                  <a:srgbClr val="000000"/>
                </a:solidFill>
              </a:rPr>
              <a:t>T2.	Insufficient Hardware</a:t>
            </a:r>
          </a:p>
          <a:p>
            <a:pPr indent="0" lvl="0" marL="0" rtl="0">
              <a:lnSpc>
                <a:spcPct val="115000"/>
              </a:lnSpc>
              <a:spcBef>
                <a:spcPts val="0"/>
              </a:spcBef>
              <a:spcAft>
                <a:spcPts val="0"/>
              </a:spcAft>
              <a:buNone/>
            </a:pPr>
            <a:r>
              <a:rPr lang="en">
                <a:solidFill>
                  <a:srgbClr val="000000"/>
                </a:solidFill>
              </a:rPr>
              <a:t>T3.     Critical Software Bugs</a:t>
            </a:r>
          </a:p>
          <a:p>
            <a:pPr indent="0" lvl="0" marL="0">
              <a:lnSpc>
                <a:spcPct val="115000"/>
              </a:lnSpc>
              <a:spcBef>
                <a:spcPts val="0"/>
              </a:spcBef>
              <a:spcAft>
                <a:spcPts val="0"/>
              </a:spcAft>
              <a:buNone/>
            </a:pPr>
            <a:r>
              <a:rPr lang="en">
                <a:solidFill>
                  <a:srgbClr val="000000"/>
                </a:solidFill>
              </a:rPr>
              <a:t>T4.</a:t>
            </a:r>
            <a:r>
              <a:rPr lang="en">
                <a:solidFill>
                  <a:srgbClr val="000000"/>
                </a:solidFill>
              </a:rPr>
              <a:t>	</a:t>
            </a:r>
            <a:r>
              <a:rPr lang="en">
                <a:solidFill>
                  <a:srgbClr val="000000"/>
                </a:solidFill>
              </a:rPr>
              <a:t>Insufficient API Support</a:t>
            </a:r>
          </a:p>
        </p:txBody>
      </p:sp>
      <p:sp>
        <p:nvSpPr>
          <p:cNvPr id="453" name="Shape 453"/>
          <p:cNvSpPr txBox="1"/>
          <p:nvPr>
            <p:ph idx="12" type="sldNum"/>
          </p:nvPr>
        </p:nvSpPr>
        <p:spPr>
          <a:xfrm>
            <a:off x="6694050" y="4663225"/>
            <a:ext cx="23271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54" name="Shape 454"/>
          <p:cNvSpPr txBox="1"/>
          <p:nvPr/>
        </p:nvSpPr>
        <p:spPr>
          <a:xfrm>
            <a:off x="2015325" y="989488"/>
            <a:ext cx="983700" cy="198000"/>
          </a:xfrm>
          <a:prstGeom prst="rect">
            <a:avLst/>
          </a:prstGeom>
          <a:noFill/>
          <a:ln>
            <a:noFill/>
          </a:ln>
        </p:spPr>
        <p:txBody>
          <a:bodyPr anchorCtr="0" anchor="t" bIns="91425" lIns="91425" rIns="91425" wrap="square" tIns="91425">
            <a:noAutofit/>
          </a:bodyPr>
          <a:lstStyle/>
          <a:p>
            <a:pPr indent="0" lvl="0" marL="0">
              <a:spcBef>
                <a:spcPts val="0"/>
              </a:spcBef>
              <a:buNone/>
            </a:pPr>
            <a:r>
              <a:rPr b="1" lang="en" sz="1200"/>
              <a:t>Probability</a:t>
            </a:r>
          </a:p>
        </p:txBody>
      </p:sp>
      <p:sp>
        <p:nvSpPr>
          <p:cNvPr id="455" name="Shape 455"/>
          <p:cNvSpPr txBox="1"/>
          <p:nvPr/>
        </p:nvSpPr>
        <p:spPr>
          <a:xfrm>
            <a:off x="65700" y="2298225"/>
            <a:ext cx="246000" cy="846900"/>
          </a:xfrm>
          <a:prstGeom prst="rect">
            <a:avLst/>
          </a:prstGeom>
          <a:noFill/>
          <a:ln>
            <a:noFill/>
          </a:ln>
        </p:spPr>
        <p:txBody>
          <a:bodyPr anchorCtr="0" anchor="t" bIns="91425" lIns="91425" rIns="91425" wrap="square" tIns="91425">
            <a:noAutofit/>
          </a:bodyPr>
          <a:lstStyle/>
          <a:p>
            <a:pPr indent="0" lvl="0" marL="0">
              <a:spcBef>
                <a:spcPts val="0"/>
              </a:spcBef>
              <a:buNone/>
            </a:pPr>
            <a:r>
              <a:rPr b="1" lang="en" sz="1200"/>
              <a:t>Impact</a:t>
            </a:r>
          </a:p>
        </p:txBody>
      </p:sp>
      <p:graphicFrame>
        <p:nvGraphicFramePr>
          <p:cNvPr id="456" name="Shape 456"/>
          <p:cNvGraphicFramePr/>
          <p:nvPr/>
        </p:nvGraphicFramePr>
        <p:xfrm>
          <a:off x="311700" y="1281500"/>
          <a:ext cx="3000000" cy="3000000"/>
        </p:xfrm>
        <a:graphic>
          <a:graphicData uri="http://schemas.openxmlformats.org/drawingml/2006/table">
            <a:tbl>
              <a:tblPr>
                <a:noFill/>
                <a:tableStyleId>{FE113661-766A-4914-9DC4-E951E1FF0481}</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Shape 461"/>
          <p:cNvSpPr txBox="1"/>
          <p:nvPr>
            <p:ph type="title"/>
          </p:nvPr>
        </p:nvSpPr>
        <p:spPr>
          <a:xfrm>
            <a:off x="265300" y="452750"/>
            <a:ext cx="8520600" cy="572700"/>
          </a:xfrm>
          <a:prstGeom prst="rect">
            <a:avLst/>
          </a:prstGeom>
        </p:spPr>
        <p:txBody>
          <a:bodyPr anchorCtr="0" anchor="t" bIns="91425" lIns="91425" rIns="91425" wrap="square" tIns="91425">
            <a:noAutofit/>
          </a:bodyPr>
          <a:lstStyle/>
          <a:p>
            <a:pPr indent="0" lvl="0" marL="0">
              <a:spcBef>
                <a:spcPts val="0"/>
              </a:spcBef>
              <a:buNone/>
            </a:pPr>
            <a:r>
              <a:rPr lang="en"/>
              <a:t>C1 : User Gets Lost</a:t>
            </a:r>
          </a:p>
        </p:txBody>
      </p:sp>
      <p:sp>
        <p:nvSpPr>
          <p:cNvPr id="462" name="Shape 462"/>
          <p:cNvSpPr txBox="1"/>
          <p:nvPr>
            <p:ph idx="1" type="body"/>
          </p:nvPr>
        </p:nvSpPr>
        <p:spPr>
          <a:xfrm>
            <a:off x="265309" y="1152488"/>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rPr b="1" lang="en" sz="1800">
                <a:solidFill>
                  <a:srgbClr val="000000"/>
                </a:solidFill>
              </a:rPr>
              <a:t>C1:	</a:t>
            </a:r>
            <a:r>
              <a:rPr b="1" lang="en" sz="1800">
                <a:solidFill>
                  <a:srgbClr val="000000"/>
                </a:solidFill>
              </a:rPr>
              <a:t>User gets stuck and does not know what to do - low level of technical experience</a:t>
            </a:r>
          </a:p>
          <a:p>
            <a:pPr indent="0" lvl="0" marL="0">
              <a:spcBef>
                <a:spcPts val="0"/>
              </a:spcBef>
              <a:buNone/>
            </a:pPr>
            <a:r>
              <a:rPr i="1" lang="en" sz="1800">
                <a:solidFill>
                  <a:srgbClr val="000000"/>
                </a:solidFill>
              </a:rPr>
              <a:t>Medium Probability - Low Impact</a:t>
            </a:r>
          </a:p>
          <a:p>
            <a:pPr indent="0" lvl="0" marL="0">
              <a:spcBef>
                <a:spcPts val="0"/>
              </a:spcBef>
              <a:buNone/>
            </a:pPr>
            <a:r>
              <a:rPr b="1" lang="en" sz="1800">
                <a:solidFill>
                  <a:srgbClr val="000000"/>
                </a:solidFill>
              </a:rPr>
              <a:t>Mitigation:</a:t>
            </a:r>
            <a:r>
              <a:rPr lang="en" sz="1800">
                <a:solidFill>
                  <a:srgbClr val="000000"/>
                </a:solidFill>
              </a:rPr>
              <a:t> Include enough resources and hints that the user can effectively learn the material</a:t>
            </a:r>
          </a:p>
        </p:txBody>
      </p:sp>
      <p:sp>
        <p:nvSpPr>
          <p:cNvPr id="463" name="Shape 463"/>
          <p:cNvSpPr txBox="1"/>
          <p:nvPr>
            <p:ph idx="12" type="sldNum"/>
          </p:nvPr>
        </p:nvSpPr>
        <p:spPr>
          <a:xfrm>
            <a:off x="5975639" y="4663225"/>
            <a:ext cx="30456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graphicFrame>
        <p:nvGraphicFramePr>
          <p:cNvPr id="464" name="Shape 464"/>
          <p:cNvGraphicFramePr/>
          <p:nvPr/>
        </p:nvGraphicFramePr>
        <p:xfrm>
          <a:off x="4591525" y="1152400"/>
          <a:ext cx="3000000" cy="3000000"/>
        </p:xfrm>
        <a:graphic>
          <a:graphicData uri="http://schemas.openxmlformats.org/drawingml/2006/table">
            <a:tbl>
              <a:tblPr>
                <a:noFill/>
                <a:tableStyleId>{FE113661-766A-4914-9DC4-E951E1FF0481}</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Shape 4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C2 : Dissatisfied User </a:t>
            </a:r>
          </a:p>
        </p:txBody>
      </p:sp>
      <p:sp>
        <p:nvSpPr>
          <p:cNvPr id="470" name="Shape 470"/>
          <p:cNvSpPr txBox="1"/>
          <p:nvPr>
            <p:ph idx="12" type="sldNum"/>
          </p:nvPr>
        </p:nvSpPr>
        <p:spPr>
          <a:xfrm>
            <a:off x="6296494" y="4663225"/>
            <a:ext cx="27246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71" name="Shape 471"/>
          <p:cNvSpPr txBox="1"/>
          <p:nvPr>
            <p:ph idx="2" type="body"/>
          </p:nvPr>
        </p:nvSpPr>
        <p:spPr>
          <a:xfrm>
            <a:off x="311700" y="1017725"/>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C2:	User dislikes the user interface(UI/UX)</a:t>
            </a:r>
          </a:p>
          <a:p>
            <a:pPr indent="0" lvl="0" marL="0" rtl="0">
              <a:spcBef>
                <a:spcPts val="0"/>
              </a:spcBef>
              <a:buNone/>
            </a:pPr>
            <a:r>
              <a:rPr i="1" lang="en" sz="1800">
                <a:solidFill>
                  <a:srgbClr val="000000"/>
                </a:solidFill>
              </a:rPr>
              <a:t>Low </a:t>
            </a:r>
            <a:r>
              <a:rPr i="1" lang="en" sz="1800">
                <a:solidFill>
                  <a:srgbClr val="000000"/>
                </a:solidFill>
              </a:rPr>
              <a:t>Probability - High Impact</a:t>
            </a:r>
          </a:p>
          <a:p>
            <a:pPr indent="0" lvl="0" mar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The UI/UX design will enhance an approachable interface, various menu options, and an interface that will include clear objects throughout each level</a:t>
            </a:r>
          </a:p>
        </p:txBody>
      </p:sp>
      <p:graphicFrame>
        <p:nvGraphicFramePr>
          <p:cNvPr id="472" name="Shape 472"/>
          <p:cNvGraphicFramePr/>
          <p:nvPr/>
        </p:nvGraphicFramePr>
        <p:xfrm>
          <a:off x="4573450" y="1017638"/>
          <a:ext cx="3000000" cy="3000000"/>
        </p:xfrm>
        <a:graphic>
          <a:graphicData uri="http://schemas.openxmlformats.org/drawingml/2006/table">
            <a:tbl>
              <a:tblPr>
                <a:noFill/>
                <a:tableStyleId>{FE113661-766A-4914-9DC4-E951E1FF0481}</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l">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Shape 47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C3 : Insufficient Content / Time</a:t>
            </a:r>
          </a:p>
        </p:txBody>
      </p:sp>
      <p:sp>
        <p:nvSpPr>
          <p:cNvPr id="478" name="Shape 478"/>
          <p:cNvSpPr txBox="1"/>
          <p:nvPr>
            <p:ph idx="12" type="sldNum"/>
          </p:nvPr>
        </p:nvSpPr>
        <p:spPr>
          <a:xfrm>
            <a:off x="6055866" y="4663225"/>
            <a:ext cx="2965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79" name="Shape 479"/>
          <p:cNvSpPr txBox="1"/>
          <p:nvPr>
            <p:ph idx="1" type="body"/>
          </p:nvPr>
        </p:nvSpPr>
        <p:spPr>
          <a:xfrm>
            <a:off x="311700" y="1152475"/>
            <a:ext cx="3999900" cy="3416400"/>
          </a:xfrm>
          <a:prstGeom prst="rect">
            <a:avLst/>
          </a:prstGeom>
          <a:solidFill>
            <a:schemeClr val="accent5"/>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C3:	Not enough content / time in order to successfully pass introductory CS classes</a:t>
            </a:r>
          </a:p>
          <a:p>
            <a:pPr indent="0" lvl="0" marL="0" rtl="0">
              <a:spcBef>
                <a:spcPts val="0"/>
              </a:spcBef>
              <a:buNone/>
            </a:pPr>
            <a:r>
              <a:rPr i="1" lang="en" sz="1800">
                <a:solidFill>
                  <a:srgbClr val="000000"/>
                </a:solidFill>
              </a:rPr>
              <a:t>High Probability - High Impact</a:t>
            </a:r>
          </a:p>
          <a:p>
            <a:pPr indent="0" lvl="0" mar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Use play testing to optimize the pacing and content of the game</a:t>
            </a:r>
          </a:p>
        </p:txBody>
      </p:sp>
      <p:graphicFrame>
        <p:nvGraphicFramePr>
          <p:cNvPr id="480" name="Shape 480"/>
          <p:cNvGraphicFramePr/>
          <p:nvPr/>
        </p:nvGraphicFramePr>
        <p:xfrm>
          <a:off x="4519325" y="1152375"/>
          <a:ext cx="3000000" cy="3000000"/>
        </p:xfrm>
        <a:graphic>
          <a:graphicData uri="http://schemas.openxmlformats.org/drawingml/2006/table">
            <a:tbl>
              <a:tblPr>
                <a:noFill/>
                <a:tableStyleId>{FE113661-766A-4914-9DC4-E951E1FF0481}</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Shape 4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T1 : User Implements Bad Code </a:t>
            </a:r>
          </a:p>
        </p:txBody>
      </p:sp>
      <p:sp>
        <p:nvSpPr>
          <p:cNvPr id="486" name="Shape 486"/>
          <p:cNvSpPr txBox="1"/>
          <p:nvPr>
            <p:ph idx="12" type="sldNum"/>
          </p:nvPr>
        </p:nvSpPr>
        <p:spPr>
          <a:xfrm>
            <a:off x="6256393" y="4663225"/>
            <a:ext cx="2764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87" name="Shape 487"/>
          <p:cNvSpPr txBox="1"/>
          <p:nvPr>
            <p:ph idx="1" type="body"/>
          </p:nvPr>
        </p:nvSpPr>
        <p:spPr>
          <a:xfrm>
            <a:off x="311700" y="1191150"/>
            <a:ext cx="3999900" cy="3416400"/>
          </a:xfrm>
          <a:prstGeom prst="rect">
            <a:avLst/>
          </a:prstGeom>
          <a:solidFill>
            <a:schemeClr val="accent5"/>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T1:	User implements bad code that crashes the game either because of their own error or because of a malicious post on a forum</a:t>
            </a:r>
          </a:p>
          <a:p>
            <a:pPr indent="0" lvl="0" marL="0" rtl="0">
              <a:spcBef>
                <a:spcPts val="0"/>
              </a:spcBef>
              <a:buNone/>
            </a:pPr>
            <a:r>
              <a:rPr i="1" lang="en" sz="1800">
                <a:solidFill>
                  <a:srgbClr val="000000"/>
                </a:solidFill>
              </a:rPr>
              <a:t>Medium Probability - Very High Impact</a:t>
            </a:r>
          </a:p>
          <a:p>
            <a:pPr indent="0" lvl="0" marL="0" rtl="0">
              <a:spcBef>
                <a:spcPts val="0"/>
              </a:spcBef>
              <a:buNone/>
            </a:pPr>
            <a:r>
              <a:rPr b="1" lang="en" sz="1800">
                <a:solidFill>
                  <a:srgbClr val="000000"/>
                </a:solidFill>
              </a:rPr>
              <a:t>Mitigation</a:t>
            </a:r>
            <a:r>
              <a:rPr b="1" lang="en" sz="1800">
                <a:solidFill>
                  <a:srgbClr val="000000"/>
                </a:solidFill>
              </a:rPr>
              <a:t>:</a:t>
            </a:r>
            <a:r>
              <a:rPr lang="en" sz="1800">
                <a:solidFill>
                  <a:srgbClr val="000000"/>
                </a:solidFill>
              </a:rPr>
              <a:t> Under Evaluation - Identified a few potential solutions, but looking for one central solution</a:t>
            </a: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p:txBody>
      </p:sp>
      <p:graphicFrame>
        <p:nvGraphicFramePr>
          <p:cNvPr id="488" name="Shape 488"/>
          <p:cNvGraphicFramePr/>
          <p:nvPr/>
        </p:nvGraphicFramePr>
        <p:xfrm>
          <a:off x="4496100" y="1191050"/>
          <a:ext cx="3000000" cy="3000000"/>
        </p:xfrm>
        <a:graphic>
          <a:graphicData uri="http://schemas.openxmlformats.org/drawingml/2006/table">
            <a:tbl>
              <a:tblPr>
                <a:noFill/>
                <a:tableStyleId>{FE113661-766A-4914-9DC4-E951E1FF0481}</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Shape 493"/>
          <p:cNvSpPr txBox="1"/>
          <p:nvPr>
            <p:ph idx="12" type="sldNum"/>
          </p:nvPr>
        </p:nvSpPr>
        <p:spPr>
          <a:xfrm>
            <a:off x="6196243" y="4663225"/>
            <a:ext cx="2824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94" name="Shape 494"/>
          <p:cNvSpPr txBox="1"/>
          <p:nvPr>
            <p:ph idx="2" type="body"/>
          </p:nvPr>
        </p:nvSpPr>
        <p:spPr>
          <a:xfrm>
            <a:off x="253525" y="863550"/>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T2:	User does not have sufficient hardware to run the game</a:t>
            </a:r>
          </a:p>
          <a:p>
            <a:pPr indent="0" lvl="0" marL="0" rtl="0">
              <a:spcBef>
                <a:spcPts val="0"/>
              </a:spcBef>
              <a:buNone/>
            </a:pPr>
            <a:r>
              <a:rPr i="1" lang="en" sz="1800">
                <a:solidFill>
                  <a:srgbClr val="000000"/>
                </a:solidFill>
              </a:rPr>
              <a:t>Low Probability - Medium Impact</a:t>
            </a:r>
          </a:p>
          <a:p>
            <a:pPr indent="0" lvl="0" mar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Implement a 2D game style that will have minimal draw on a computer’s resources</a:t>
            </a:r>
          </a:p>
          <a:p>
            <a:pPr indent="0" lvl="0" marL="0" rtl="0">
              <a:spcBef>
                <a:spcPts val="0"/>
              </a:spcBef>
              <a:buNone/>
            </a:pPr>
            <a:r>
              <a:rPr lang="en" sz="1800">
                <a:solidFill>
                  <a:srgbClr val="000000"/>
                </a:solidFill>
              </a:rPr>
              <a:t>Game will be optimized 4th gen i3 Intel Processor</a:t>
            </a:r>
          </a:p>
        </p:txBody>
      </p:sp>
      <p:graphicFrame>
        <p:nvGraphicFramePr>
          <p:cNvPr id="495" name="Shape 495"/>
          <p:cNvGraphicFramePr/>
          <p:nvPr/>
        </p:nvGraphicFramePr>
        <p:xfrm>
          <a:off x="4542500" y="863463"/>
          <a:ext cx="3000000" cy="3000000"/>
        </p:xfrm>
        <a:graphic>
          <a:graphicData uri="http://schemas.openxmlformats.org/drawingml/2006/table">
            <a:tbl>
              <a:tblPr>
                <a:noFill/>
                <a:tableStyleId>{FE113661-766A-4914-9DC4-E951E1FF0481}</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
        <p:nvSpPr>
          <p:cNvPr id="496" name="Shape 496"/>
          <p:cNvSpPr txBox="1"/>
          <p:nvPr>
            <p:ph type="title"/>
          </p:nvPr>
        </p:nvSpPr>
        <p:spPr>
          <a:xfrm>
            <a:off x="253525" y="196050"/>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T2 : Insufficient Hardware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Why a Game?</a:t>
            </a:r>
          </a:p>
        </p:txBody>
      </p:sp>
      <p:sp>
        <p:nvSpPr>
          <p:cNvPr id="108" name="Shape 108"/>
          <p:cNvSpPr txBox="1"/>
          <p:nvPr>
            <p:ph idx="1" type="body"/>
          </p:nvPr>
        </p:nvSpPr>
        <p:spPr>
          <a:xfrm>
            <a:off x="311700" y="1152475"/>
            <a:ext cx="4374000" cy="3510600"/>
          </a:xfrm>
          <a:prstGeom prst="rect">
            <a:avLst/>
          </a:prstGeom>
        </p:spPr>
        <p:txBody>
          <a:bodyPr anchorCtr="0" anchor="t" bIns="91425" lIns="91425" rIns="91425" wrap="square" tIns="91425">
            <a:noAutofit/>
          </a:bodyPr>
          <a:lstStyle/>
          <a:p>
            <a:pPr indent="-317500" lvl="0" marL="457200" rtl="0">
              <a:spcBef>
                <a:spcPts val="0"/>
              </a:spcBef>
              <a:spcAft>
                <a:spcPts val="0"/>
              </a:spcAft>
              <a:buSzPts val="1400"/>
              <a:buChar char="●"/>
            </a:pPr>
            <a:r>
              <a:rPr lang="en" sz="1400"/>
              <a:t>Enhance interest among new learners</a:t>
            </a:r>
          </a:p>
          <a:p>
            <a:pPr indent="-317500" lvl="0" marL="457200" rtl="0">
              <a:spcBef>
                <a:spcPts val="0"/>
              </a:spcBef>
              <a:spcAft>
                <a:spcPts val="0"/>
              </a:spcAft>
              <a:buSzPts val="1400"/>
              <a:buChar char="●"/>
            </a:pPr>
            <a:r>
              <a:rPr lang="en" sz="1400"/>
              <a:t>Nature of interaction inherently gives players a more natural way to learn content</a:t>
            </a:r>
          </a:p>
          <a:p>
            <a:pPr indent="-317500" lvl="0" marL="457200" rtl="0">
              <a:spcBef>
                <a:spcPts val="0"/>
              </a:spcBef>
              <a:spcAft>
                <a:spcPts val="0"/>
              </a:spcAft>
              <a:buSzPts val="1400"/>
              <a:buChar char="●"/>
            </a:pPr>
            <a:r>
              <a:rPr lang="en" sz="1400"/>
              <a:t>Change the learning style from traditional to more dynamic</a:t>
            </a:r>
          </a:p>
          <a:p>
            <a:pPr indent="-317500" lvl="0" marL="457200" rtl="0">
              <a:spcBef>
                <a:spcPts val="0"/>
              </a:spcBef>
              <a:spcAft>
                <a:spcPts val="0"/>
              </a:spcAft>
              <a:buSzPts val="1400"/>
              <a:buChar char="●"/>
            </a:pPr>
            <a:r>
              <a:rPr lang="en" sz="1400"/>
              <a:t>Does not require an instructor present at all times</a:t>
            </a:r>
          </a:p>
          <a:p>
            <a:pPr indent="-317500" lvl="0" marL="457200" rtl="0">
              <a:spcBef>
                <a:spcPts val="0"/>
              </a:spcBef>
              <a:spcAft>
                <a:spcPts val="0"/>
              </a:spcAft>
              <a:buSzPts val="1400"/>
              <a:buChar char="●"/>
            </a:pPr>
            <a:r>
              <a:rPr lang="en" sz="1400"/>
              <a:t>Object-Oriented Programming and problem solving can potentially be better grasped and understood</a:t>
            </a:r>
          </a:p>
          <a:p>
            <a:pPr indent="-317500" lvl="0" marL="457200" rtl="0">
              <a:spcBef>
                <a:spcPts val="0"/>
              </a:spcBef>
              <a:buSzPts val="1400"/>
              <a:buChar char="●"/>
            </a:pPr>
            <a:r>
              <a:rPr lang="en" sz="1400"/>
              <a:t>See Appendix D for additional Unity SDK information</a:t>
            </a:r>
          </a:p>
        </p:txBody>
      </p:sp>
      <p:sp>
        <p:nvSpPr>
          <p:cNvPr id="109" name="Shape 10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pic>
        <p:nvPicPr>
          <p:cNvPr descr="FPP4.PNG" id="110" name="Shape 110"/>
          <p:cNvPicPr preferRelativeResize="0"/>
          <p:nvPr/>
        </p:nvPicPr>
        <p:blipFill>
          <a:blip r:embed="rId3">
            <a:alphaModFix/>
          </a:blip>
          <a:stretch>
            <a:fillRect/>
          </a:stretch>
        </p:blipFill>
        <p:spPr>
          <a:xfrm>
            <a:off x="4832400" y="920425"/>
            <a:ext cx="3999901" cy="3416400"/>
          </a:xfrm>
          <a:prstGeom prst="rect">
            <a:avLst/>
          </a:prstGeom>
          <a:noFill/>
          <a:ln cap="flat" cmpd="sng" w="9525">
            <a:solidFill>
              <a:srgbClr val="000000"/>
            </a:solidFill>
            <a:prstDash val="solid"/>
            <a:round/>
            <a:headEnd len="med" w="med" type="none"/>
            <a:tailEnd len="med" w="med" type="none"/>
          </a:ln>
        </p:spPr>
      </p:pic>
      <p:sp>
        <p:nvSpPr>
          <p:cNvPr id="111" name="Shape 111"/>
          <p:cNvSpPr txBox="1"/>
          <p:nvPr>
            <p:ph idx="12" type="sldNum"/>
          </p:nvPr>
        </p:nvSpPr>
        <p:spPr>
          <a:xfrm>
            <a:off x="6662174" y="4663225"/>
            <a:ext cx="2358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
        <p:nvSpPr>
          <p:cNvPr id="112" name="Shape 112"/>
          <p:cNvSpPr txBox="1"/>
          <p:nvPr/>
        </p:nvSpPr>
        <p:spPr>
          <a:xfrm>
            <a:off x="4832400" y="4336825"/>
            <a:ext cx="4215600" cy="435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Image 1 source : </a:t>
            </a:r>
            <a:r>
              <a:rPr lang="en" sz="700" u="sng">
                <a:solidFill>
                  <a:srgbClr val="5B5B5B"/>
                </a:solidFill>
                <a:latin typeface="Proxima Nova"/>
                <a:ea typeface="Proxima Nova"/>
                <a:cs typeface="Proxima Nova"/>
                <a:sym typeface="Proxima Nova"/>
                <a:hlinkClick r:id="rId4"/>
              </a:rPr>
              <a:t>http://www.cdm.depaul.edu/academics/Pages/BS-in-Game-Programming.asx</a:t>
            </a:r>
          </a:p>
          <a:p>
            <a:pPr indent="0" lvl="0" marL="0" rtl="0">
              <a:spcBef>
                <a:spcPts val="0"/>
              </a:spcBef>
              <a:buNone/>
            </a:pPr>
            <a:r>
              <a:rPr lang="en" sz="700">
                <a:solidFill>
                  <a:srgbClr val="5B5B5B"/>
                </a:solidFill>
                <a:latin typeface="Proxima Nova"/>
                <a:ea typeface="Proxima Nova"/>
                <a:cs typeface="Proxima Nova"/>
                <a:sym typeface="Proxima Nova"/>
              </a:rPr>
              <a:t>Image 2 source: Peter Riley’s presentation</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Shape 501"/>
          <p:cNvSpPr txBox="1"/>
          <p:nvPr>
            <p:ph idx="12" type="sldNum"/>
          </p:nvPr>
        </p:nvSpPr>
        <p:spPr>
          <a:xfrm>
            <a:off x="6156117" y="4663225"/>
            <a:ext cx="2865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502" name="Shape 502"/>
          <p:cNvSpPr txBox="1"/>
          <p:nvPr>
            <p:ph idx="1" type="body"/>
          </p:nvPr>
        </p:nvSpPr>
        <p:spPr>
          <a:xfrm>
            <a:off x="311700" y="1111050"/>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T3:	Possible critical software bugs in the game</a:t>
            </a:r>
          </a:p>
          <a:p>
            <a:pPr indent="0" lvl="0" marL="0" rtl="0">
              <a:spcBef>
                <a:spcPts val="0"/>
              </a:spcBef>
              <a:buNone/>
            </a:pPr>
            <a:r>
              <a:rPr i="1" lang="en" sz="1800">
                <a:solidFill>
                  <a:srgbClr val="000000"/>
                </a:solidFill>
              </a:rPr>
              <a:t>Low Probability - High Impact</a:t>
            </a:r>
          </a:p>
          <a:p>
            <a:pPr indent="0" lvl="0" mar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Continuously test software through gameplay and ensure that all possible interactions work well</a:t>
            </a:r>
          </a:p>
        </p:txBody>
      </p:sp>
      <p:sp>
        <p:nvSpPr>
          <p:cNvPr id="503" name="Shape 503"/>
          <p:cNvSpPr txBox="1"/>
          <p:nvPr>
            <p:ph type="title"/>
          </p:nvPr>
        </p:nvSpPr>
        <p:spPr>
          <a:xfrm>
            <a:off x="311700" y="361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T3 : Critical Software Bugs </a:t>
            </a:r>
          </a:p>
        </p:txBody>
      </p:sp>
      <p:graphicFrame>
        <p:nvGraphicFramePr>
          <p:cNvPr id="504" name="Shape 504"/>
          <p:cNvGraphicFramePr/>
          <p:nvPr/>
        </p:nvGraphicFramePr>
        <p:xfrm>
          <a:off x="4534800" y="1110963"/>
          <a:ext cx="3000000" cy="3000000"/>
        </p:xfrm>
        <a:graphic>
          <a:graphicData uri="http://schemas.openxmlformats.org/drawingml/2006/table">
            <a:tbl>
              <a:tblPr>
                <a:noFill/>
                <a:tableStyleId>{FE113661-766A-4914-9DC4-E951E1FF0481}</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Shape 509"/>
          <p:cNvSpPr txBox="1"/>
          <p:nvPr>
            <p:ph idx="12" type="sldNum"/>
          </p:nvPr>
        </p:nvSpPr>
        <p:spPr>
          <a:xfrm>
            <a:off x="6116016" y="4663225"/>
            <a:ext cx="2905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510" name="Shape 510"/>
          <p:cNvSpPr txBox="1"/>
          <p:nvPr>
            <p:ph idx="2" type="body"/>
          </p:nvPr>
        </p:nvSpPr>
        <p:spPr>
          <a:xfrm>
            <a:off x="245800" y="1180700"/>
            <a:ext cx="3999900" cy="3416400"/>
          </a:xfrm>
          <a:prstGeom prst="rect">
            <a:avLst/>
          </a:prstGeom>
          <a:solidFill>
            <a:schemeClr val="accent5"/>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T4:	Insufficient API support for Game help / aid</a:t>
            </a:r>
          </a:p>
          <a:p>
            <a:pPr indent="0" lvl="0" marL="0" rtl="0">
              <a:spcBef>
                <a:spcPts val="0"/>
              </a:spcBef>
              <a:buNone/>
            </a:pPr>
            <a:r>
              <a:rPr i="1" lang="en" sz="1800">
                <a:solidFill>
                  <a:srgbClr val="000000"/>
                </a:solidFill>
              </a:rPr>
              <a:t>Medium Probability - Very High Impact</a:t>
            </a:r>
          </a:p>
          <a:p>
            <a:pPr indent="0" lvl="0" mar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The built in API will have all the necessary tools to help the user refer the specific code syntax and OOP concepts they need to learn to get through the levels of the game</a:t>
            </a:r>
          </a:p>
          <a:p>
            <a:pPr indent="0" lvl="0" marL="0" rtl="0">
              <a:spcBef>
                <a:spcPts val="0"/>
              </a:spcBef>
              <a:buNone/>
            </a:pPr>
            <a:r>
              <a:t/>
            </a:r>
            <a:endParaRPr b="1"/>
          </a:p>
        </p:txBody>
      </p:sp>
      <p:graphicFrame>
        <p:nvGraphicFramePr>
          <p:cNvPr id="511" name="Shape 511"/>
          <p:cNvGraphicFramePr/>
          <p:nvPr/>
        </p:nvGraphicFramePr>
        <p:xfrm>
          <a:off x="4557975" y="1180613"/>
          <a:ext cx="3000000" cy="3000000"/>
        </p:xfrm>
        <a:graphic>
          <a:graphicData uri="http://schemas.openxmlformats.org/drawingml/2006/table">
            <a:tbl>
              <a:tblPr>
                <a:noFill/>
                <a:tableStyleId>{FE113661-766A-4914-9DC4-E951E1FF0481}</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
        <p:nvSpPr>
          <p:cNvPr id="512" name="Shape 512"/>
          <p:cNvSpPr txBox="1"/>
          <p:nvPr>
            <p:ph type="title"/>
          </p:nvPr>
        </p:nvSpPr>
        <p:spPr>
          <a:xfrm>
            <a:off x="246175" y="41227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T4 : Insufficient API Support </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Shape 5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Benefits to Customer</a:t>
            </a:r>
          </a:p>
        </p:txBody>
      </p:sp>
      <p:sp>
        <p:nvSpPr>
          <p:cNvPr id="518" name="Shape 51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Supplies customer with a supplemental programming resource</a:t>
            </a:r>
          </a:p>
          <a:p>
            <a:pPr indent="-342900" lvl="0" marL="457200" rtl="0">
              <a:spcBef>
                <a:spcPts val="0"/>
              </a:spcBef>
              <a:spcAft>
                <a:spcPts val="0"/>
              </a:spcAft>
              <a:buSzPts val="1800"/>
              <a:buChar char="●"/>
            </a:pPr>
            <a:r>
              <a:rPr lang="en"/>
              <a:t>Naturally learns Object Oriented Design practices and the benefits of employing them</a:t>
            </a:r>
          </a:p>
          <a:p>
            <a:pPr indent="-342900" lvl="0" marL="457200" rtl="0">
              <a:spcBef>
                <a:spcPts val="0"/>
              </a:spcBef>
              <a:spcAft>
                <a:spcPts val="0"/>
              </a:spcAft>
              <a:buSzPts val="1800"/>
              <a:buChar char="●"/>
            </a:pPr>
            <a:r>
              <a:rPr lang="en"/>
              <a:t>In the case of the initially targeted student demographic, advantages not only in knowledge of potential course material but substantially better odds of success in said course</a:t>
            </a:r>
          </a:p>
          <a:p>
            <a:pPr indent="-342900" lvl="0" marL="457200" rtl="0">
              <a:spcBef>
                <a:spcPts val="0"/>
              </a:spcBef>
              <a:buSzPts val="1800"/>
              <a:buChar char="●"/>
            </a:pPr>
            <a:r>
              <a:rPr lang="en"/>
              <a:t>A genuinely </a:t>
            </a:r>
            <a:r>
              <a:rPr b="1" lang="en"/>
              <a:t>Interactive </a:t>
            </a:r>
            <a:r>
              <a:rPr lang="en"/>
              <a:t>and </a:t>
            </a:r>
            <a:r>
              <a:rPr b="1" lang="en"/>
              <a:t>Enjoyable</a:t>
            </a:r>
            <a:r>
              <a:rPr lang="en"/>
              <a:t> experience</a:t>
            </a:r>
          </a:p>
        </p:txBody>
      </p:sp>
      <p:sp>
        <p:nvSpPr>
          <p:cNvPr id="519" name="Shape 519"/>
          <p:cNvSpPr txBox="1"/>
          <p:nvPr>
            <p:ph idx="12" type="sldNum"/>
          </p:nvPr>
        </p:nvSpPr>
        <p:spPr>
          <a:xfrm>
            <a:off x="6035815" y="4663225"/>
            <a:ext cx="29853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Shape 52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Conclusion</a:t>
            </a:r>
          </a:p>
        </p:txBody>
      </p:sp>
      <p:sp>
        <p:nvSpPr>
          <p:cNvPr id="525" name="Shape 52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lgn="ctr">
              <a:spcBef>
                <a:spcPts val="0"/>
              </a:spcBef>
              <a:buNone/>
            </a:pPr>
            <a:r>
              <a:rPr lang="en" sz="2800"/>
              <a:t>P</a:t>
            </a:r>
            <a:r>
              <a:rPr lang="en" sz="2800">
                <a:solidFill>
                  <a:schemeClr val="lt2"/>
                </a:solidFill>
              </a:rPr>
              <a:t>o</a:t>
            </a:r>
            <a:r>
              <a:rPr lang="en" sz="2800"/>
              <a:t>lyM</a:t>
            </a:r>
            <a:r>
              <a:rPr lang="en" sz="2800">
                <a:solidFill>
                  <a:schemeClr val="lt2"/>
                </a:solidFill>
              </a:rPr>
              <a:t>o</a:t>
            </a:r>
            <a:r>
              <a:rPr lang="en" sz="2800"/>
              <a:t>r</a:t>
            </a:r>
            <a:r>
              <a:rPr lang="en" sz="2800">
                <a:solidFill>
                  <a:schemeClr val="lt2"/>
                </a:solidFill>
              </a:rPr>
              <a:t>p</a:t>
            </a:r>
            <a:r>
              <a:rPr lang="en" sz="2800"/>
              <a:t>her</a:t>
            </a:r>
          </a:p>
          <a:p>
            <a:pPr indent="-342900" lvl="0" marL="457200" rtl="0">
              <a:spcBef>
                <a:spcPts val="0"/>
              </a:spcBef>
              <a:spcAft>
                <a:spcPts val="0"/>
              </a:spcAft>
              <a:buSzPts val="1800"/>
              <a:buChar char="●"/>
            </a:pPr>
            <a:r>
              <a:rPr lang="en"/>
              <a:t>CS students not introduced to OOP or problem solving skills early on</a:t>
            </a:r>
          </a:p>
          <a:p>
            <a:pPr indent="-342900" lvl="0" marL="457200" rtl="0">
              <a:spcBef>
                <a:spcPts val="0"/>
              </a:spcBef>
              <a:spcAft>
                <a:spcPts val="0"/>
              </a:spcAft>
              <a:buSzPts val="1800"/>
              <a:buChar char="●"/>
            </a:pPr>
            <a:r>
              <a:rPr lang="en"/>
              <a:t>Skills are essential to build a solid foundation for understanding CS, including programming</a:t>
            </a:r>
          </a:p>
          <a:p>
            <a:pPr indent="-342900" lvl="0" marL="457200" rtl="0">
              <a:spcBef>
                <a:spcPts val="0"/>
              </a:spcBef>
              <a:spcAft>
                <a:spcPts val="0"/>
              </a:spcAft>
              <a:buSzPts val="1800"/>
              <a:buChar char="●"/>
            </a:pPr>
            <a:r>
              <a:rPr lang="en"/>
              <a:t>Web-application or executable downloadable game using the Unity SDK with C# and JavaScript</a:t>
            </a:r>
          </a:p>
          <a:p>
            <a:pPr indent="-342900" lvl="0" marL="457200" rtl="0">
              <a:spcBef>
                <a:spcPts val="0"/>
              </a:spcBef>
              <a:spcAft>
                <a:spcPts val="0"/>
              </a:spcAft>
              <a:buSzPts val="1800"/>
              <a:buChar char="●"/>
            </a:pPr>
            <a:r>
              <a:rPr lang="en"/>
              <a:t>User learns Object-Oriented Programming (OOP) concepts and problem solving skills in depth</a:t>
            </a:r>
          </a:p>
          <a:p>
            <a:pPr indent="-342900" lvl="0" marL="457200" rtl="0">
              <a:spcBef>
                <a:spcPts val="0"/>
              </a:spcBef>
              <a:buSzPts val="1800"/>
              <a:buChar char="●"/>
            </a:pPr>
            <a:r>
              <a:rPr lang="en"/>
              <a:t>Skills allow end user to become more proficient in Computer Science, as well as Object Oriented Design</a:t>
            </a:r>
          </a:p>
        </p:txBody>
      </p:sp>
      <p:sp>
        <p:nvSpPr>
          <p:cNvPr id="526" name="Shape 526"/>
          <p:cNvSpPr txBox="1"/>
          <p:nvPr>
            <p:ph idx="12" type="sldNum"/>
          </p:nvPr>
        </p:nvSpPr>
        <p:spPr>
          <a:xfrm>
            <a:off x="6489122" y="4663225"/>
            <a:ext cx="2532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Shape 531"/>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indent="0" lvl="0" marL="0" algn="ctr">
              <a:spcBef>
                <a:spcPts val="0"/>
              </a:spcBef>
              <a:buNone/>
            </a:pPr>
            <a:r>
              <a:rPr lang="en"/>
              <a:t>Our Solution Makes the Process Painless &amp; Fun</a:t>
            </a:r>
          </a:p>
        </p:txBody>
      </p:sp>
      <p:sp>
        <p:nvSpPr>
          <p:cNvPr id="532" name="Shape 532"/>
          <p:cNvSpPr txBox="1"/>
          <p:nvPr>
            <p:ph idx="12" type="sldNum"/>
          </p:nvPr>
        </p:nvSpPr>
        <p:spPr>
          <a:xfrm>
            <a:off x="6420796" y="4663225"/>
            <a:ext cx="26004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Shape 53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References</a:t>
            </a:r>
          </a:p>
        </p:txBody>
      </p:sp>
      <p:sp>
        <p:nvSpPr>
          <p:cNvPr id="538" name="Shape 53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ts val="1400"/>
              <a:buChar char="●"/>
            </a:pPr>
            <a:r>
              <a:rPr lang="en" sz="1400">
                <a:solidFill>
                  <a:srgbClr val="666666"/>
                </a:solidFill>
              </a:rPr>
              <a:t>“Fast Facts.” </a:t>
            </a:r>
            <a:r>
              <a:rPr i="1" lang="en" sz="1400">
                <a:solidFill>
                  <a:srgbClr val="666666"/>
                </a:solidFill>
              </a:rPr>
              <a:t>Unity</a:t>
            </a:r>
            <a:r>
              <a:rPr lang="en" sz="1400">
                <a:solidFill>
                  <a:srgbClr val="666666"/>
                </a:solidFill>
              </a:rPr>
              <a:t>, Unity Technologies, unity3d.com/public-relations.</a:t>
            </a:r>
          </a:p>
          <a:p>
            <a:pPr indent="-317500" lvl="0" marL="457200" rtl="0">
              <a:lnSpc>
                <a:spcPct val="90000"/>
              </a:lnSpc>
              <a:spcBef>
                <a:spcPts val="0"/>
              </a:spcBef>
              <a:spcAft>
                <a:spcPts val="0"/>
              </a:spcAft>
              <a:buClr>
                <a:srgbClr val="666666"/>
              </a:buClr>
              <a:buSzPts val="1400"/>
              <a:buChar char="●"/>
            </a:pPr>
            <a:r>
              <a:rPr i="1" lang="en" sz="1400">
                <a:solidFill>
                  <a:srgbClr val="666666"/>
                </a:solidFill>
              </a:rPr>
              <a:t>Asset Store</a:t>
            </a:r>
            <a:r>
              <a:rPr lang="en" sz="1400">
                <a:solidFill>
                  <a:srgbClr val="666666"/>
                </a:solidFill>
              </a:rPr>
              <a:t>, Unity Technologies,</a:t>
            </a:r>
            <a:r>
              <a:rPr lang="en" sz="1400">
                <a:solidFill>
                  <a:srgbClr val="666666"/>
                </a:solidFill>
                <a:hlinkClick r:id="rId3"/>
              </a:rPr>
              <a:t> www.assetstore.unity3d.com/en/</a:t>
            </a:r>
            <a:r>
              <a:rPr lang="en" sz="1400">
                <a:solidFill>
                  <a:srgbClr val="666666"/>
                </a:solidFill>
              </a:rPr>
              <a:t>.</a:t>
            </a:r>
          </a:p>
          <a:p>
            <a:pPr indent="-317500" lvl="0" marL="457200" rtl="0">
              <a:lnSpc>
                <a:spcPct val="90000"/>
              </a:lnSpc>
              <a:spcBef>
                <a:spcPts val="0"/>
              </a:spcBef>
              <a:spcAft>
                <a:spcPts val="0"/>
              </a:spcAft>
              <a:buClr>
                <a:srgbClr val="666666"/>
              </a:buClr>
              <a:buSzPts val="1400"/>
              <a:buChar char="●"/>
            </a:pPr>
            <a:r>
              <a:rPr lang="en" sz="1400">
                <a:solidFill>
                  <a:srgbClr val="666666"/>
                </a:solidFill>
              </a:rPr>
              <a:t>Technologies, Unity. “Welcome to the Unity Scripting Reference!” </a:t>
            </a:r>
            <a:r>
              <a:rPr i="1" lang="en" sz="1400">
                <a:solidFill>
                  <a:srgbClr val="666666"/>
                </a:solidFill>
              </a:rPr>
              <a:t>Unity - Scripting API:</a:t>
            </a:r>
            <a:r>
              <a:rPr lang="en" sz="1400">
                <a:solidFill>
                  <a:srgbClr val="666666"/>
                </a:solidFill>
              </a:rPr>
              <a:t> Unity Technologies, docs.unity3d.com/530/Documentation/ScriptReference/index.html.</a:t>
            </a:r>
          </a:p>
          <a:p>
            <a:pPr indent="-317500" lvl="0" marL="457200" rtl="0">
              <a:lnSpc>
                <a:spcPct val="90000"/>
              </a:lnSpc>
              <a:spcBef>
                <a:spcPts val="0"/>
              </a:spcBef>
              <a:spcAft>
                <a:spcPts val="0"/>
              </a:spcAft>
              <a:buClr>
                <a:srgbClr val="666666"/>
              </a:buClr>
              <a:buSzPts val="1400"/>
              <a:buChar char="●"/>
            </a:pPr>
            <a:r>
              <a:rPr lang="en" sz="1400">
                <a:solidFill>
                  <a:srgbClr val="666666"/>
                </a:solidFill>
              </a:rPr>
              <a:t>O'Neill, M. (n.d.). Computer Science Before College. Retrieved October 05, 2017, from </a:t>
            </a:r>
            <a:r>
              <a:rPr lang="en" sz="1400">
                <a:solidFill>
                  <a:srgbClr val="666666"/>
                </a:solidFill>
                <a:hlinkClick r:id="rId4"/>
              </a:rPr>
              <a:t>https://www.computerscienceonline.org/cs-programs-before-college/</a:t>
            </a:r>
          </a:p>
          <a:p>
            <a:pPr indent="-317500" lvl="0" marL="457200" rtl="0">
              <a:lnSpc>
                <a:spcPct val="90000"/>
              </a:lnSpc>
              <a:spcBef>
                <a:spcPts val="0"/>
              </a:spcBef>
              <a:spcAft>
                <a:spcPts val="0"/>
              </a:spcAft>
              <a:buClr>
                <a:srgbClr val="666666"/>
              </a:buClr>
              <a:buSzPts val="1400"/>
              <a:buChar char="●"/>
            </a:pPr>
            <a:r>
              <a:rPr lang="en" sz="1400">
                <a:solidFill>
                  <a:srgbClr val="666666"/>
                </a:solidFill>
              </a:rPr>
              <a:t>Peter Riley’s presentation. It will be one of the main source of references for our project.</a:t>
            </a:r>
          </a:p>
          <a:p>
            <a:pPr indent="-317500" lvl="0" marL="457200" rtl="0">
              <a:lnSpc>
                <a:spcPct val="90000"/>
              </a:lnSpc>
              <a:spcBef>
                <a:spcPts val="0"/>
              </a:spcBef>
              <a:spcAft>
                <a:spcPts val="0"/>
              </a:spcAft>
              <a:buClr>
                <a:srgbClr val="666666"/>
              </a:buClr>
              <a:buSzPts val="1400"/>
              <a:buChar char="●"/>
            </a:pPr>
            <a:r>
              <a:rPr lang="en" sz="1400">
                <a:solidFill>
                  <a:srgbClr val="666666"/>
                </a:solidFill>
              </a:rPr>
              <a:t>“kennedyData.” Thomas Kennedy, </a:t>
            </a:r>
            <a:r>
              <a:rPr lang="en" sz="1400">
                <a:solidFill>
                  <a:srgbClr val="666666"/>
                </a:solidFill>
                <a:hlinkClick r:id="rId5"/>
              </a:rPr>
              <a:t>https://drive.google.com/drive/u/1/folders/0B_xCQd8Vk2BnSU1hNnJwSXB1NEE</a:t>
            </a:r>
          </a:p>
          <a:p>
            <a:pPr indent="-317500" lvl="0" marL="457200" rtl="0">
              <a:lnSpc>
                <a:spcPct val="90000"/>
              </a:lnSpc>
              <a:spcBef>
                <a:spcPts val="0"/>
              </a:spcBef>
              <a:spcAft>
                <a:spcPts val="0"/>
              </a:spcAft>
              <a:buClr>
                <a:srgbClr val="666666"/>
              </a:buClr>
              <a:buSzPts val="1400"/>
              <a:buChar char="●"/>
            </a:pPr>
            <a:r>
              <a:rPr lang="en" sz="1400">
                <a:solidFill>
                  <a:srgbClr val="666666"/>
                </a:solidFill>
              </a:rPr>
              <a:t>“The Benefits of Video Games.” </a:t>
            </a:r>
            <a:r>
              <a:rPr i="1" lang="en" sz="1400">
                <a:solidFill>
                  <a:srgbClr val="666666"/>
                </a:solidFill>
              </a:rPr>
              <a:t>abcnews </a:t>
            </a:r>
            <a:r>
              <a:rPr lang="en" sz="1400">
                <a:solidFill>
                  <a:srgbClr val="666666"/>
                </a:solidFill>
              </a:rPr>
              <a:t>(2011, December 26). Retrieved October 19, 2017, from http://abcnews.go.com/blogs/technology/2011/12/the-benefits-of-video-games/</a:t>
            </a:r>
            <a:br>
              <a:rPr lang="en" sz="1400">
                <a:solidFill>
                  <a:srgbClr val="666666"/>
                </a:solidFill>
              </a:rPr>
            </a:br>
            <a:r>
              <a:rPr lang="en" sz="1400">
                <a:solidFill>
                  <a:srgbClr val="666666"/>
                </a:solidFill>
              </a:rPr>
              <a:t>Good Morning America</a:t>
            </a:r>
          </a:p>
          <a:p>
            <a:pPr indent="-317500" lvl="0" marL="457200" rtl="0">
              <a:lnSpc>
                <a:spcPct val="90000"/>
              </a:lnSpc>
              <a:spcBef>
                <a:spcPts val="0"/>
              </a:spcBef>
              <a:spcAft>
                <a:spcPts val="0"/>
              </a:spcAft>
              <a:buClr>
                <a:srgbClr val="666666"/>
              </a:buClr>
              <a:buSzPts val="1400"/>
              <a:buChar char="●"/>
            </a:pPr>
            <a:r>
              <a:rPr lang="en" sz="1400">
                <a:solidFill>
                  <a:srgbClr val="666666"/>
                </a:solidFill>
              </a:rPr>
              <a:t>CS410 Programming Game Pitch, By: Joel Stokes - https://youtu.be/QBvgzFgZaOQ</a:t>
            </a:r>
          </a:p>
          <a:p>
            <a:pPr indent="-317500" lvl="0" marL="457200" rtl="0">
              <a:lnSpc>
                <a:spcPct val="90000"/>
              </a:lnSpc>
              <a:spcBef>
                <a:spcPts val="0"/>
              </a:spcBef>
              <a:spcAft>
                <a:spcPts val="0"/>
              </a:spcAft>
              <a:buClr>
                <a:srgbClr val="666666"/>
              </a:buClr>
              <a:buSzPts val="1400"/>
              <a:buChar char="●"/>
            </a:pPr>
            <a:r>
              <a:rPr lang="en" sz="1400">
                <a:solidFill>
                  <a:srgbClr val="666666"/>
                </a:solidFill>
              </a:rPr>
              <a:t>CS410 Project Dungeon Demo, By: Casey Batten - https://www.youtube.com/watch?v=ynhdd1IKgps</a:t>
            </a:r>
          </a:p>
          <a:p>
            <a:pPr indent="-317500" lvl="0" marL="457200" rtl="0">
              <a:lnSpc>
                <a:spcPct val="90000"/>
              </a:lnSpc>
              <a:spcBef>
                <a:spcPts val="0"/>
              </a:spcBef>
              <a:spcAft>
                <a:spcPts val="0"/>
              </a:spcAft>
              <a:buClr>
                <a:srgbClr val="666666"/>
              </a:buClr>
              <a:buSzPts val="1400"/>
              <a:buChar char="●"/>
            </a:pPr>
            <a:r>
              <a:rPr lang="en" sz="1400">
                <a:solidFill>
                  <a:srgbClr val="666666"/>
                </a:solidFill>
              </a:rPr>
              <a:t>CS410 Dungeon Escape Demo (Short Ver.), By: Casey Batten - https://www.youtube.com/watch?v=VnHRaWl8Y8w</a:t>
            </a:r>
          </a:p>
        </p:txBody>
      </p:sp>
      <p:sp>
        <p:nvSpPr>
          <p:cNvPr id="539" name="Shape 53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540" name="Shape 540"/>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Shape 54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References</a:t>
            </a:r>
          </a:p>
        </p:txBody>
      </p:sp>
      <p:sp>
        <p:nvSpPr>
          <p:cNvPr id="546" name="Shape 54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ts val="1400"/>
              <a:buChar char="●"/>
            </a:pPr>
            <a:r>
              <a:rPr lang="en" sz="1400">
                <a:solidFill>
                  <a:srgbClr val="666666"/>
                </a:solidFill>
              </a:rPr>
              <a:t>CS410 Tech Demo 2, By: Casey Batten - Download Source Code - http://www.cs.odu.edu/~410silver/demos.html</a:t>
            </a:r>
          </a:p>
          <a:p>
            <a:pPr indent="-317500" lvl="0" marL="457200" rtl="0">
              <a:lnSpc>
                <a:spcPct val="90000"/>
              </a:lnSpc>
              <a:spcBef>
                <a:spcPts val="0"/>
              </a:spcBef>
              <a:spcAft>
                <a:spcPts val="0"/>
              </a:spcAft>
              <a:buClr>
                <a:srgbClr val="666666"/>
              </a:buClr>
              <a:buSzPts val="1400"/>
              <a:buChar char="●"/>
            </a:pPr>
            <a:r>
              <a:rPr lang="en" sz="1400">
                <a:solidFill>
                  <a:srgbClr val="666666"/>
                </a:solidFill>
              </a:rPr>
              <a:t>“12 Free Games to Learn Programming.” Mybridge,  https://medium.mybridge.co/12-free-resources-learn-to-code-while-playing-games-f7333043de11</a:t>
            </a:r>
          </a:p>
          <a:p>
            <a:pPr indent="-317500" lvl="0" marL="457200" rtl="0">
              <a:lnSpc>
                <a:spcPct val="90000"/>
              </a:lnSpc>
              <a:spcBef>
                <a:spcPts val="0"/>
              </a:spcBef>
              <a:spcAft>
                <a:spcPts val="0"/>
              </a:spcAft>
              <a:buClr>
                <a:srgbClr val="666666"/>
              </a:buClr>
              <a:buSzPts val="1400"/>
              <a:buChar char="●"/>
            </a:pPr>
            <a:r>
              <a:rPr lang="en" sz="1400">
                <a:solidFill>
                  <a:srgbClr val="666666"/>
                </a:solidFill>
              </a:rPr>
              <a:t>currentProcessFlow.html, https://www.draw.io/?state=%7B%22ids%22:%5B%220B3Bc95zBWXg9TFZ6X0FMU1NTdEk%22%5D,%22action%22:%22open%22,%22userId%22:%22108692003133590583047%22%7D#G0B3Bc95zBWXg9TFZ6X0FMU1NTdEk</a:t>
            </a:r>
          </a:p>
          <a:p>
            <a:pPr indent="-317500" lvl="0" marL="457200" rtl="0">
              <a:lnSpc>
                <a:spcPct val="90000"/>
              </a:lnSpc>
              <a:spcBef>
                <a:spcPts val="0"/>
              </a:spcBef>
              <a:spcAft>
                <a:spcPts val="0"/>
              </a:spcAft>
              <a:buClr>
                <a:srgbClr val="666666"/>
              </a:buClr>
              <a:buSzPts val="1400"/>
              <a:buChar char="●"/>
            </a:pPr>
            <a:r>
              <a:rPr lang="en" sz="1400">
                <a:solidFill>
                  <a:srgbClr val="666666"/>
                </a:solidFill>
              </a:rPr>
              <a:t>ProcessFlowDiagram_silver.html, https://www.draw.io/?state=%7B%22ids%22:%5B%220B_xBnZ1ge4PlZTVjV3h6Y2pGSWc%22%5D,%22action%22:%22open%22,%22userId%22:%22108692003133590583047%22%7D#G0B_xBnZ1ge4PlZTVjV3h6Y2pGSWc</a:t>
            </a:r>
          </a:p>
          <a:p>
            <a:pPr indent="-317500" lvl="0" marL="457200" rtl="0">
              <a:lnSpc>
                <a:spcPct val="90000"/>
              </a:lnSpc>
              <a:spcBef>
                <a:spcPts val="0"/>
              </a:spcBef>
              <a:spcAft>
                <a:spcPts val="0"/>
              </a:spcAft>
              <a:buClr>
                <a:srgbClr val="666666"/>
              </a:buClr>
              <a:buSzPts val="1400"/>
              <a:buChar char="●"/>
            </a:pPr>
            <a:r>
              <a:rPr lang="en" sz="1400">
                <a:solidFill>
                  <a:srgbClr val="666666"/>
                </a:solidFill>
              </a:rPr>
              <a:t>Current Process Flow, https://www.draw.io/?state=%7B%22ids%22:%5B%220B-5KdQEdqLUPdnBFUnp2V05uMEE%22%5D,%22action%22:%22open%22,%22userId%22:%22108692003133590583047%22%7D#G0B-5KdQEdqLUPdnBFUnp2V05uMEE</a:t>
            </a:r>
          </a:p>
        </p:txBody>
      </p:sp>
      <p:sp>
        <p:nvSpPr>
          <p:cNvPr id="547" name="Shape 5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548" name="Shape 548"/>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References</a:t>
            </a:r>
          </a:p>
        </p:txBody>
      </p:sp>
      <p:sp>
        <p:nvSpPr>
          <p:cNvPr id="554" name="Shape 55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ts val="1400"/>
              <a:buChar char="●"/>
            </a:pPr>
            <a:r>
              <a:rPr lang="en" sz="1400">
                <a:solidFill>
                  <a:srgbClr val="666666"/>
                </a:solidFill>
              </a:rPr>
              <a:t>Practical Rules for Using Color in Charts, http://www.perceptualedge.com/articles/visual_business_intelligence/rules_for_using_color.pdf</a:t>
            </a:r>
          </a:p>
          <a:p>
            <a:pPr indent="-317500" lvl="0" marL="457200" rtl="0">
              <a:lnSpc>
                <a:spcPct val="90000"/>
              </a:lnSpc>
              <a:spcBef>
                <a:spcPts val="0"/>
              </a:spcBef>
              <a:spcAft>
                <a:spcPts val="0"/>
              </a:spcAft>
              <a:buClr>
                <a:srgbClr val="666666"/>
              </a:buClr>
              <a:buSzPts val="1400"/>
              <a:buChar char="●"/>
            </a:pPr>
            <a:r>
              <a:rPr lang="en" sz="1400">
                <a:solidFill>
                  <a:srgbClr val="666666"/>
                </a:solidFill>
              </a:rPr>
              <a:t>Standard Flowchart Symbols and Their Usage, https://www.edrawsoft.com/flowchart-symbols.php</a:t>
            </a:r>
          </a:p>
          <a:p>
            <a:pPr indent="-317500" lvl="0" marL="457200" rtl="0">
              <a:lnSpc>
                <a:spcPct val="90000"/>
              </a:lnSpc>
              <a:spcBef>
                <a:spcPts val="0"/>
              </a:spcBef>
              <a:spcAft>
                <a:spcPts val="0"/>
              </a:spcAft>
              <a:buClr>
                <a:srgbClr val="666666"/>
              </a:buClr>
              <a:buSzPts val="1400"/>
              <a:buChar char="●"/>
            </a:pPr>
            <a:r>
              <a:rPr lang="en" sz="1400">
                <a:solidFill>
                  <a:srgbClr val="666666"/>
                </a:solidFill>
              </a:rPr>
              <a:t>Work Breakdown Structure (WBS), https://www.draw.io/?state=%7B%22ids%22:%5B%220B-5KdQEdqLUPWnNoSHhIUGg2OTQ%22%5D,%22action%22:%22open%22,%22userId%22:%22108692003133590583047%22%7D#G0B-5KdQEdqLUPWnNoSHhIUGg2OTQ</a:t>
            </a:r>
          </a:p>
          <a:p>
            <a:pPr indent="-317500" lvl="0" marL="457200" rtl="0">
              <a:lnSpc>
                <a:spcPct val="90000"/>
              </a:lnSpc>
              <a:spcBef>
                <a:spcPts val="0"/>
              </a:spcBef>
              <a:spcAft>
                <a:spcPts val="0"/>
              </a:spcAft>
              <a:buClr>
                <a:srgbClr val="666666"/>
              </a:buClr>
              <a:buSzPts val="1400"/>
              <a:buChar char="●"/>
            </a:pPr>
            <a:r>
              <a:rPr lang="en" sz="1400">
                <a:solidFill>
                  <a:srgbClr val="666666"/>
                </a:solidFill>
              </a:rPr>
              <a:t>VersionControlFlow.html, https://www.draw.io/?state=%7B%22ids%22:%5B%221IQj6SYJqC6YLAK_qMRVIQkHiUmr9laBu%22%5D,%22action%22:%22open%22,%22userId%22:%22108692003133590583047%22%7D#G1IQj6SYJqC6YLAK_qMRVIQkHiUmr9laBu</a:t>
            </a:r>
          </a:p>
        </p:txBody>
      </p:sp>
      <p:sp>
        <p:nvSpPr>
          <p:cNvPr id="555" name="Shape 5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556" name="Shape 556"/>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Shape 56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Appendix A : User Stories - Roles Defined </a:t>
            </a:r>
          </a:p>
        </p:txBody>
      </p:sp>
      <p:sp>
        <p:nvSpPr>
          <p:cNvPr id="562" name="Shape 56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b="1" lang="en"/>
              <a:t>Student:</a:t>
            </a:r>
            <a:r>
              <a:rPr lang="en"/>
              <a:t> A person playing our game with the goal of learning more about OOP</a:t>
            </a:r>
          </a:p>
          <a:p>
            <a:pPr indent="0" lvl="0" marL="0">
              <a:spcBef>
                <a:spcPts val="0"/>
              </a:spcBef>
              <a:buNone/>
            </a:pPr>
            <a:r>
              <a:rPr b="1" lang="en"/>
              <a:t>Player:</a:t>
            </a:r>
            <a:r>
              <a:rPr lang="en"/>
              <a:t> A person playing our game with the goal of having an enjoyable game experience</a:t>
            </a:r>
          </a:p>
          <a:p>
            <a:pPr indent="0" lvl="0" marL="0">
              <a:spcBef>
                <a:spcPts val="0"/>
              </a:spcBef>
              <a:buNone/>
            </a:pPr>
            <a:r>
              <a:t/>
            </a:r>
            <a:endParaRPr/>
          </a:p>
          <a:p>
            <a:pPr indent="0" lvl="0" marL="0" rtl="0">
              <a:spcBef>
                <a:spcPts val="0"/>
              </a:spcBef>
              <a:buNone/>
            </a:pPr>
            <a:r>
              <a:t/>
            </a:r>
            <a:endParaRPr/>
          </a:p>
          <a:p>
            <a:pPr indent="0" lvl="0" marL="0">
              <a:spcBef>
                <a:spcPts val="0"/>
              </a:spcBef>
              <a:buNone/>
            </a:pPr>
            <a:r>
              <a:rPr lang="en"/>
              <a:t>*</a:t>
            </a:r>
            <a:r>
              <a:rPr b="1" lang="en"/>
              <a:t>Student</a:t>
            </a:r>
            <a:r>
              <a:rPr lang="en"/>
              <a:t> and </a:t>
            </a:r>
            <a:r>
              <a:rPr b="1" lang="en"/>
              <a:t>Player </a:t>
            </a:r>
            <a:r>
              <a:rPr lang="en"/>
              <a:t>may be the </a:t>
            </a:r>
            <a:r>
              <a:rPr b="1" lang="en"/>
              <a:t>same person</a:t>
            </a:r>
            <a:r>
              <a:rPr lang="en"/>
              <a:t> in many cases wanting to both learn and enjoy the game</a:t>
            </a:r>
          </a:p>
        </p:txBody>
      </p:sp>
      <p:sp>
        <p:nvSpPr>
          <p:cNvPr id="563" name="Shape 563"/>
          <p:cNvSpPr txBox="1"/>
          <p:nvPr>
            <p:ph idx="12" type="sldNum"/>
          </p:nvPr>
        </p:nvSpPr>
        <p:spPr>
          <a:xfrm>
            <a:off x="5992765" y="4663225"/>
            <a:ext cx="3028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Shape 5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Appendix A : User Stories - Student</a:t>
            </a:r>
          </a:p>
        </p:txBody>
      </p:sp>
      <p:sp>
        <p:nvSpPr>
          <p:cNvPr id="569" name="Shape 56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a:t>As a student, I would like to be taught </a:t>
            </a:r>
            <a:r>
              <a:rPr lang="en"/>
              <a:t>inheritance.</a:t>
            </a:r>
          </a:p>
          <a:p>
            <a:pPr indent="-342900" lvl="0" marL="457200" rtl="0">
              <a:spcBef>
                <a:spcPts val="0"/>
              </a:spcBef>
              <a:spcAft>
                <a:spcPts val="0"/>
              </a:spcAft>
              <a:buSzPts val="1800"/>
              <a:buAutoNum type="arabicPeriod"/>
            </a:pPr>
            <a:r>
              <a:rPr lang="en"/>
              <a:t>As a student, I would like to be taught abstraction.</a:t>
            </a:r>
          </a:p>
          <a:p>
            <a:pPr indent="-342900" lvl="0" marL="457200" rtl="0">
              <a:spcBef>
                <a:spcPts val="0"/>
              </a:spcBef>
              <a:spcAft>
                <a:spcPts val="0"/>
              </a:spcAft>
              <a:buSzPts val="1800"/>
              <a:buAutoNum type="arabicPeriod"/>
            </a:pPr>
            <a:r>
              <a:rPr lang="en"/>
              <a:t>As a student, I would like to be taught encapsulation.</a:t>
            </a:r>
          </a:p>
          <a:p>
            <a:pPr indent="-342900" lvl="0" marL="457200" rtl="0">
              <a:spcBef>
                <a:spcPts val="0"/>
              </a:spcBef>
              <a:spcAft>
                <a:spcPts val="0"/>
              </a:spcAft>
              <a:buSzPts val="1800"/>
              <a:buAutoNum type="arabicPeriod"/>
            </a:pPr>
            <a:r>
              <a:rPr lang="en"/>
              <a:t>As a student, I would like to be taught polymorphism.</a:t>
            </a:r>
          </a:p>
          <a:p>
            <a:pPr indent="-342900" lvl="0" marL="457200" rtl="0">
              <a:spcBef>
                <a:spcPts val="0"/>
              </a:spcBef>
              <a:spcAft>
                <a:spcPts val="0"/>
              </a:spcAft>
              <a:buSzPts val="1800"/>
              <a:buAutoNum type="arabicPeriod"/>
            </a:pPr>
            <a:r>
              <a:rPr lang="en"/>
              <a:t>As a student, I would like to be taught functional design patterns.</a:t>
            </a:r>
          </a:p>
          <a:p>
            <a:pPr indent="-342900" lvl="0" marL="457200" rtl="0">
              <a:spcBef>
                <a:spcPts val="0"/>
              </a:spcBef>
              <a:spcAft>
                <a:spcPts val="0"/>
              </a:spcAft>
              <a:buSzPts val="1800"/>
              <a:buAutoNum type="arabicPeriod"/>
            </a:pPr>
            <a:r>
              <a:rPr lang="en"/>
              <a:t>As a student, I would like to be taught how to use an API.</a:t>
            </a:r>
          </a:p>
          <a:p>
            <a:pPr indent="-342900" lvl="0" marL="457200" rtl="0">
              <a:spcBef>
                <a:spcPts val="0"/>
              </a:spcBef>
              <a:buSzPts val="1800"/>
              <a:buAutoNum type="arabicPeriod"/>
            </a:pPr>
            <a:r>
              <a:rPr lang="en"/>
              <a:t>As a student, I would like to be taught what all is contained inside an object.</a:t>
            </a:r>
          </a:p>
        </p:txBody>
      </p:sp>
      <p:sp>
        <p:nvSpPr>
          <p:cNvPr id="570" name="Shape 570"/>
          <p:cNvSpPr txBox="1"/>
          <p:nvPr>
            <p:ph idx="12" type="sldNum"/>
          </p:nvPr>
        </p:nvSpPr>
        <p:spPr>
          <a:xfrm>
            <a:off x="6491772" y="4663225"/>
            <a:ext cx="25293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Influences of Games on Learning </a:t>
            </a:r>
          </a:p>
        </p:txBody>
      </p:sp>
      <p:sp>
        <p:nvSpPr>
          <p:cNvPr id="118" name="Shape 11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t>Poor academics and knowledge decrement lead to the stigma of video games being detrimental to the learning process. However, research evidence has shown that traditional learning through textbooks contributes to low engagement when compared to interactive media (see Appendix D for additional Unity SDK information).</a:t>
            </a:r>
          </a:p>
          <a:p>
            <a:pPr indent="0" lvl="0" marL="0" rtl="0">
              <a:spcBef>
                <a:spcPts val="0"/>
              </a:spcBef>
              <a:buNone/>
            </a:pPr>
            <a:r>
              <a:rPr lang="en"/>
              <a:t>According to the </a:t>
            </a:r>
            <a:r>
              <a:rPr b="1" lang="en">
                <a:solidFill>
                  <a:srgbClr val="000000"/>
                </a:solidFill>
              </a:rPr>
              <a:t>Office of Naval Research (ONR)</a:t>
            </a:r>
            <a:r>
              <a:rPr lang="en"/>
              <a:t>:</a:t>
            </a:r>
          </a:p>
          <a:p>
            <a:pPr indent="-317500" lvl="0" marL="457200" rtl="0">
              <a:spcBef>
                <a:spcPts val="0"/>
              </a:spcBef>
              <a:spcAft>
                <a:spcPts val="0"/>
              </a:spcAft>
              <a:buSzPts val="1400"/>
              <a:buChar char="●"/>
            </a:pPr>
            <a:r>
              <a:rPr lang="en" sz="1400"/>
              <a:t>Video games have positive aspects that help people become more engaged in the learning process</a:t>
            </a:r>
          </a:p>
          <a:p>
            <a:pPr indent="-317500" lvl="0" marL="457200" rtl="0">
              <a:spcBef>
                <a:spcPts val="0"/>
              </a:spcBef>
              <a:spcAft>
                <a:spcPts val="0"/>
              </a:spcAft>
              <a:buSzPts val="1400"/>
              <a:buChar char="●"/>
            </a:pPr>
            <a:r>
              <a:rPr lang="en" sz="1400"/>
              <a:t>On average, </a:t>
            </a:r>
            <a:r>
              <a:rPr b="1" lang="en" sz="1400">
                <a:solidFill>
                  <a:srgbClr val="000000"/>
                </a:solidFill>
              </a:rPr>
              <a:t>56 - 95%</a:t>
            </a:r>
            <a:r>
              <a:rPr lang="en" sz="1400"/>
              <a:t> of people who play a particular game to learn a particular subject through tests, demonstrated a better understanding of such subject</a:t>
            </a:r>
          </a:p>
          <a:p>
            <a:pPr indent="-317500" lvl="0" marL="457200" rtl="0">
              <a:spcBef>
                <a:spcPts val="0"/>
              </a:spcBef>
              <a:buSzPts val="1400"/>
              <a:buChar char="●"/>
            </a:pPr>
            <a:r>
              <a:rPr lang="en" sz="1400"/>
              <a:t>Educational games with a solid foundation and interactive components keep the players engaged and promote enhanced concept learning</a:t>
            </a:r>
          </a:p>
        </p:txBody>
      </p:sp>
      <p:sp>
        <p:nvSpPr>
          <p:cNvPr id="119" name="Shape 119"/>
          <p:cNvSpPr txBox="1"/>
          <p:nvPr>
            <p:ph idx="12" type="sldNum"/>
          </p:nvPr>
        </p:nvSpPr>
        <p:spPr>
          <a:xfrm>
            <a:off x="6303219" y="4663225"/>
            <a:ext cx="27180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a:t>
            </a:r>
            <a:r>
              <a:rPr lang="en"/>
              <a:t> | </a:t>
            </a:r>
            <a:fld id="{00000000-1234-1234-1234-123412341234}" type="slidenum">
              <a:rPr lang="en"/>
              <a:t>‹#›</a:t>
            </a:fld>
          </a:p>
        </p:txBody>
      </p:sp>
      <p:sp>
        <p:nvSpPr>
          <p:cNvPr id="120" name="Shape 120"/>
          <p:cNvSpPr txBox="1"/>
          <p:nvPr/>
        </p:nvSpPr>
        <p:spPr>
          <a:xfrm>
            <a:off x="311700" y="4663225"/>
            <a:ext cx="8622900" cy="459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Stats Source:</a:t>
            </a:r>
          </a:p>
          <a:p>
            <a:pPr indent="0" lvl="0" marL="0" rtl="0">
              <a:spcBef>
                <a:spcPts val="0"/>
              </a:spcBef>
              <a:buNone/>
            </a:pPr>
            <a:r>
              <a:rPr lang="en" sz="700">
                <a:solidFill>
                  <a:srgbClr val="5B5B5B"/>
                </a:solidFill>
                <a:latin typeface="Proxima Nova"/>
                <a:ea typeface="Proxima Nova"/>
                <a:cs typeface="Proxima Nova"/>
                <a:sym typeface="Proxima Nova"/>
              </a:rPr>
              <a:t>The Benefits of Video Games. (2011, December 26). Retrieved October 19, 2017, from http://abcnews.go.com/blogs/technology/2011/12/the-benefits-of-video-games/</a:t>
            </a:r>
            <a:br>
              <a:rPr lang="en" sz="700">
                <a:solidFill>
                  <a:srgbClr val="5B5B5B"/>
                </a:solidFill>
                <a:latin typeface="Proxima Nova"/>
                <a:ea typeface="Proxima Nova"/>
                <a:cs typeface="Proxima Nova"/>
                <a:sym typeface="Proxima Nova"/>
              </a:rPr>
            </a:b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Shape 5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A : User Stories - Player</a:t>
            </a:r>
          </a:p>
        </p:txBody>
      </p:sp>
      <p:sp>
        <p:nvSpPr>
          <p:cNvPr id="576" name="Shape 5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a:t>As a player, I would like to interact with an intuitive UI.</a:t>
            </a:r>
          </a:p>
          <a:p>
            <a:pPr indent="-342900" lvl="0" marL="457200" rtl="0">
              <a:spcBef>
                <a:spcPts val="0"/>
              </a:spcBef>
              <a:spcAft>
                <a:spcPts val="0"/>
              </a:spcAft>
              <a:buSzPts val="1800"/>
              <a:buAutoNum type="arabicPeriod"/>
            </a:pPr>
            <a:r>
              <a:rPr lang="en"/>
              <a:t>As a player, I would like to be able to track my progress. </a:t>
            </a:r>
          </a:p>
          <a:p>
            <a:pPr indent="-342900" lvl="0" marL="457200" rtl="0">
              <a:spcBef>
                <a:spcPts val="0"/>
              </a:spcBef>
              <a:spcAft>
                <a:spcPts val="0"/>
              </a:spcAft>
              <a:buSzPts val="1800"/>
              <a:buAutoNum type="arabicPeriod"/>
            </a:pPr>
            <a:r>
              <a:rPr lang="en"/>
              <a:t>As a player, I would like to be able to freely manipulate game objects.</a:t>
            </a:r>
          </a:p>
          <a:p>
            <a:pPr indent="-342900" lvl="0" marL="457200" rtl="0">
              <a:spcBef>
                <a:spcPts val="0"/>
              </a:spcBef>
              <a:spcAft>
                <a:spcPts val="0"/>
              </a:spcAft>
              <a:buSzPts val="1800"/>
              <a:buAutoNum type="arabicPeriod"/>
            </a:pPr>
            <a:r>
              <a:rPr lang="en"/>
              <a:t>As a player, I would like challenges that are meaningful and rewarding (quality).</a:t>
            </a:r>
          </a:p>
          <a:p>
            <a:pPr indent="-342900" lvl="0" marL="457200" rtl="0">
              <a:spcBef>
                <a:spcPts val="0"/>
              </a:spcBef>
              <a:spcAft>
                <a:spcPts val="0"/>
              </a:spcAft>
              <a:buSzPts val="1800"/>
              <a:buAutoNum type="arabicPeriod"/>
            </a:pPr>
            <a:r>
              <a:rPr lang="en"/>
              <a:t>As a player, I would like challenges that are engaging (difficulty). </a:t>
            </a:r>
          </a:p>
          <a:p>
            <a:pPr indent="-342900" lvl="0" marL="457200" rtl="0">
              <a:spcBef>
                <a:spcPts val="0"/>
              </a:spcBef>
              <a:spcAft>
                <a:spcPts val="0"/>
              </a:spcAft>
              <a:buSzPts val="1800"/>
              <a:buAutoNum type="arabicPeriod"/>
            </a:pPr>
            <a:r>
              <a:rPr lang="en"/>
              <a:t>As a player, I would like save my progress.</a:t>
            </a:r>
          </a:p>
          <a:p>
            <a:pPr indent="-342900" lvl="0" marL="457200" rtl="0">
              <a:spcBef>
                <a:spcPts val="0"/>
              </a:spcBef>
              <a:spcAft>
                <a:spcPts val="0"/>
              </a:spcAft>
              <a:buSzPts val="1800"/>
              <a:buAutoNum type="arabicPeriod"/>
            </a:pPr>
            <a:r>
              <a:rPr lang="en"/>
              <a:t>As a player, I would like to access to various game menus. </a:t>
            </a:r>
          </a:p>
          <a:p>
            <a:pPr indent="-342900" lvl="0" marL="457200" rtl="0">
              <a:spcBef>
                <a:spcPts val="0"/>
              </a:spcBef>
              <a:spcAft>
                <a:spcPts val="0"/>
              </a:spcAft>
              <a:buSzPts val="1800"/>
              <a:buAutoNum type="arabicPeriod"/>
            </a:pPr>
            <a:r>
              <a:rPr lang="en"/>
              <a:t>As a player, I would like help when I fail at a challenge.</a:t>
            </a:r>
          </a:p>
          <a:p>
            <a:pPr indent="-342900" lvl="0" marL="457200" rtl="0">
              <a:spcBef>
                <a:spcPts val="0"/>
              </a:spcBef>
              <a:spcAft>
                <a:spcPts val="0"/>
              </a:spcAft>
              <a:buSzPts val="1800"/>
              <a:buAutoNum type="arabicPeriod"/>
            </a:pPr>
            <a:r>
              <a:rPr lang="en"/>
              <a:t>As a player, I would like a tutorial on how to move in this game.</a:t>
            </a:r>
          </a:p>
          <a:p>
            <a:pPr indent="-342900" lvl="0" marL="457200" rtl="0">
              <a:spcBef>
                <a:spcPts val="0"/>
              </a:spcBef>
              <a:spcAft>
                <a:spcPts val="0"/>
              </a:spcAft>
              <a:buSzPts val="1800"/>
              <a:buAutoNum type="arabicPeriod"/>
            </a:pPr>
            <a:r>
              <a:rPr lang="en"/>
              <a:t>As a player, I would like a tutorial on how to edit objects in this game.</a:t>
            </a:r>
          </a:p>
          <a:p>
            <a:pPr indent="-342900" lvl="0" marL="457200" rtl="0">
              <a:spcBef>
                <a:spcPts val="0"/>
              </a:spcBef>
              <a:buSzPts val="1800"/>
              <a:buAutoNum type="arabicPeriod"/>
            </a:pPr>
            <a:r>
              <a:rPr lang="en"/>
              <a:t>As a player, I would like a tutorial on how to use the coding environment in this game.</a:t>
            </a:r>
          </a:p>
        </p:txBody>
      </p:sp>
      <p:sp>
        <p:nvSpPr>
          <p:cNvPr id="577" name="Shape 577"/>
          <p:cNvSpPr txBox="1"/>
          <p:nvPr>
            <p:ph idx="12" type="sldNum"/>
          </p:nvPr>
        </p:nvSpPr>
        <p:spPr>
          <a:xfrm>
            <a:off x="6491772" y="4663225"/>
            <a:ext cx="25293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Shape 5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B : </a:t>
            </a:r>
            <a:r>
              <a:rPr lang="en"/>
              <a:t>Student Progression Dilemma Statistics </a:t>
            </a:r>
          </a:p>
        </p:txBody>
      </p:sp>
      <p:sp>
        <p:nvSpPr>
          <p:cNvPr id="583" name="Shape 58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Students are not following the course series in the expected order </a:t>
            </a:r>
          </a:p>
          <a:p>
            <a:pPr indent="-317500" lvl="1" marL="914400" rtl="0">
              <a:spcBef>
                <a:spcPts val="0"/>
              </a:spcBef>
              <a:spcAft>
                <a:spcPts val="0"/>
              </a:spcAft>
              <a:buSzPts val="1400"/>
              <a:buChar char="○"/>
            </a:pPr>
            <a:r>
              <a:rPr lang="en"/>
              <a:t>This data provides purpose behind the need to reassess methods of assisting students’ progress in how they learn the topics at hand</a:t>
            </a:r>
          </a:p>
          <a:p>
            <a:pPr indent="-317500" lvl="1" marL="914400" rtl="0">
              <a:spcBef>
                <a:spcPts val="0"/>
              </a:spcBef>
              <a:spcAft>
                <a:spcPts val="0"/>
              </a:spcAft>
              <a:buSzPts val="1400"/>
              <a:buChar char="○"/>
            </a:pPr>
            <a:r>
              <a:rPr lang="en"/>
              <a:t>When during the learning process this assistance would be most effective</a:t>
            </a:r>
          </a:p>
          <a:p>
            <a:pPr indent="-342900" lvl="0" marL="457200" rtl="0">
              <a:spcBef>
                <a:spcPts val="0"/>
              </a:spcBef>
              <a:spcAft>
                <a:spcPts val="0"/>
              </a:spcAft>
              <a:buSzPts val="1800"/>
              <a:buChar char="●"/>
            </a:pPr>
            <a:r>
              <a:rPr lang="en"/>
              <a:t>Changes in class volume, which could indicate that students are leaving the major for less intense fields</a:t>
            </a:r>
          </a:p>
          <a:p>
            <a:pPr indent="-342900" lvl="0" marL="457200" rtl="0">
              <a:spcBef>
                <a:spcPts val="0"/>
              </a:spcBef>
              <a:spcAft>
                <a:spcPts val="0"/>
              </a:spcAft>
              <a:buSzPts val="1800"/>
              <a:buChar char="●"/>
            </a:pPr>
            <a:r>
              <a:rPr lang="en"/>
              <a:t>Drop-off in student numbers from CS150 to CS250</a:t>
            </a:r>
          </a:p>
          <a:p>
            <a:pPr indent="-317500" lvl="1" marL="914400" rtl="0">
              <a:spcBef>
                <a:spcPts val="0"/>
              </a:spcBef>
              <a:spcAft>
                <a:spcPts val="0"/>
              </a:spcAft>
              <a:buSzPts val="1400"/>
              <a:buChar char="○"/>
            </a:pPr>
            <a:r>
              <a:rPr lang="en"/>
              <a:t>Related to differing major requirements and course overlap, but the decrease in student body is significant enough to warrant a deeper look into later classes in the major path</a:t>
            </a:r>
          </a:p>
          <a:p>
            <a:pPr indent="-342900" lvl="0" marL="457200" rtl="0">
              <a:spcBef>
                <a:spcPts val="0"/>
              </a:spcBef>
              <a:spcAft>
                <a:spcPts val="0"/>
              </a:spcAft>
              <a:buSzPts val="1800"/>
              <a:buChar char="●"/>
            </a:pPr>
            <a:r>
              <a:rPr lang="en">
                <a:solidFill>
                  <a:srgbClr val="5B5B5B"/>
                </a:solidFill>
              </a:rPr>
              <a:t>Decreasing class sizes show a steady decline in CS course enrollments as course level difficulty advances</a:t>
            </a:r>
          </a:p>
          <a:p>
            <a:pPr indent="-317500" lvl="1" marL="914400" rtl="0">
              <a:spcBef>
                <a:spcPts val="0"/>
              </a:spcBef>
              <a:buClr>
                <a:srgbClr val="5B5B5B"/>
              </a:buClr>
              <a:buSzPts val="1400"/>
              <a:buChar char="○"/>
            </a:pPr>
            <a:r>
              <a:rPr lang="en">
                <a:solidFill>
                  <a:srgbClr val="5B5B5B"/>
                </a:solidFill>
              </a:rPr>
              <a:t>Decreases may be indicative of students dropping out of the CS program or changing majors</a:t>
            </a:r>
          </a:p>
        </p:txBody>
      </p:sp>
      <p:sp>
        <p:nvSpPr>
          <p:cNvPr id="584" name="Shape 584"/>
          <p:cNvSpPr txBox="1"/>
          <p:nvPr>
            <p:ph idx="12" type="sldNum"/>
          </p:nvPr>
        </p:nvSpPr>
        <p:spPr>
          <a:xfrm>
            <a:off x="6591523" y="4663225"/>
            <a:ext cx="24297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Shape 58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B : Student Progression Dilemma Statistics</a:t>
            </a:r>
            <a:r>
              <a:rPr lang="en" sz="2400"/>
              <a:t> </a:t>
            </a:r>
          </a:p>
        </p:txBody>
      </p:sp>
      <p:sp>
        <p:nvSpPr>
          <p:cNvPr id="590" name="Shape 590"/>
          <p:cNvSpPr txBox="1"/>
          <p:nvPr>
            <p:ph idx="1" type="body"/>
          </p:nvPr>
        </p:nvSpPr>
        <p:spPr>
          <a:xfrm>
            <a:off x="311700" y="1132375"/>
            <a:ext cx="8520600" cy="3620100"/>
          </a:xfrm>
          <a:prstGeom prst="rect">
            <a:avLst/>
          </a:prstGeom>
        </p:spPr>
        <p:txBody>
          <a:bodyPr anchorCtr="0" anchor="t" bIns="91425" lIns="91425" rIns="91425" wrap="square" tIns="91425">
            <a:noAutofit/>
          </a:bodyPr>
          <a:lstStyle/>
          <a:p>
            <a:pPr indent="0" lvl="0" marL="0" rtl="0">
              <a:spcBef>
                <a:spcPts val="0"/>
              </a:spcBef>
              <a:buNone/>
            </a:pPr>
            <a:r>
              <a:rPr lang="en">
                <a:solidFill>
                  <a:srgbClr val="5B5B5B"/>
                </a:solidFill>
              </a:rPr>
              <a:t>According to the </a:t>
            </a:r>
            <a:r>
              <a:rPr b="1" lang="en">
                <a:solidFill>
                  <a:srgbClr val="000000"/>
                </a:solidFill>
              </a:rPr>
              <a:t>ODU Factbook</a:t>
            </a:r>
            <a:r>
              <a:rPr lang="en">
                <a:solidFill>
                  <a:srgbClr val="5B5B5B"/>
                </a:solidFill>
              </a:rPr>
              <a:t>:</a:t>
            </a:r>
          </a:p>
          <a:p>
            <a:pPr indent="-342900" lvl="0" marL="457200" rtl="0">
              <a:spcBef>
                <a:spcPts val="0"/>
              </a:spcBef>
              <a:spcAft>
                <a:spcPts val="0"/>
              </a:spcAft>
              <a:buClr>
                <a:srgbClr val="5B5B5B"/>
              </a:buClr>
              <a:buSzPts val="1800"/>
              <a:buChar char="●"/>
            </a:pPr>
            <a:r>
              <a:rPr lang="en">
                <a:solidFill>
                  <a:srgbClr val="5B5B5B"/>
                </a:solidFill>
              </a:rPr>
              <a:t>2012 - 2016:</a:t>
            </a:r>
          </a:p>
          <a:p>
            <a:pPr indent="-317500" lvl="1" marL="914400" rtl="0">
              <a:spcBef>
                <a:spcPts val="0"/>
              </a:spcBef>
              <a:spcAft>
                <a:spcPts val="0"/>
              </a:spcAft>
              <a:buClr>
                <a:srgbClr val="5B5B5B"/>
              </a:buClr>
              <a:buSzPts val="1400"/>
              <a:buChar char="○"/>
            </a:pPr>
            <a:r>
              <a:rPr lang="en">
                <a:solidFill>
                  <a:srgbClr val="5B5B5B"/>
                </a:solidFill>
              </a:rPr>
              <a:t>Number of undergraduate CS majors increased from 284 to 429 </a:t>
            </a:r>
          </a:p>
          <a:p>
            <a:pPr indent="-304800" lvl="2" marL="1371600" rtl="0">
              <a:spcBef>
                <a:spcPts val="0"/>
              </a:spcBef>
              <a:spcAft>
                <a:spcPts val="0"/>
              </a:spcAft>
              <a:buClr>
                <a:srgbClr val="5B5B5B"/>
              </a:buClr>
              <a:buSzPts val="1200"/>
              <a:buChar char="■"/>
            </a:pPr>
            <a:r>
              <a:rPr lang="en" sz="1200">
                <a:solidFill>
                  <a:srgbClr val="5B5B5B"/>
                </a:solidFill>
              </a:rPr>
              <a:t>Showing the high demand in the degree path</a:t>
            </a:r>
          </a:p>
          <a:p>
            <a:pPr indent="-342900" lvl="0" marL="457200" rtl="0">
              <a:spcBef>
                <a:spcPts val="0"/>
              </a:spcBef>
              <a:spcAft>
                <a:spcPts val="0"/>
              </a:spcAft>
              <a:buClr>
                <a:srgbClr val="5B5B5B"/>
              </a:buClr>
              <a:buSzPts val="1800"/>
              <a:buChar char="●"/>
            </a:pPr>
            <a:r>
              <a:rPr lang="en">
                <a:solidFill>
                  <a:srgbClr val="5B5B5B"/>
                </a:solidFill>
              </a:rPr>
              <a:t>2014 - 2015:</a:t>
            </a:r>
          </a:p>
          <a:p>
            <a:pPr indent="-317500" lvl="1" marL="914400" rtl="0">
              <a:spcBef>
                <a:spcPts val="0"/>
              </a:spcBef>
              <a:spcAft>
                <a:spcPts val="0"/>
              </a:spcAft>
              <a:buClr>
                <a:srgbClr val="5B5B5B"/>
              </a:buClr>
              <a:buSzPts val="1400"/>
              <a:buChar char="○"/>
            </a:pPr>
            <a:r>
              <a:rPr lang="en">
                <a:solidFill>
                  <a:srgbClr val="5B5B5B"/>
                </a:solidFill>
              </a:rPr>
              <a:t>Roughly 672 students enrolled in CS150 </a:t>
            </a:r>
          </a:p>
          <a:p>
            <a:pPr indent="-342900" lvl="0" marL="457200" rtl="0">
              <a:spcBef>
                <a:spcPts val="0"/>
              </a:spcBef>
              <a:spcAft>
                <a:spcPts val="0"/>
              </a:spcAft>
              <a:buClr>
                <a:srgbClr val="5B5B5B"/>
              </a:buClr>
              <a:buSzPts val="1800"/>
              <a:buChar char="●"/>
            </a:pPr>
            <a:r>
              <a:rPr lang="en">
                <a:solidFill>
                  <a:srgbClr val="5B5B5B"/>
                </a:solidFill>
              </a:rPr>
              <a:t>2015 - 2016:</a:t>
            </a:r>
          </a:p>
          <a:p>
            <a:pPr indent="-317500" lvl="1" marL="914400" rtl="0">
              <a:spcBef>
                <a:spcPts val="0"/>
              </a:spcBef>
              <a:spcAft>
                <a:spcPts val="0"/>
              </a:spcAft>
              <a:buClr>
                <a:srgbClr val="5B5B5B"/>
              </a:buClr>
              <a:buSzPts val="1400"/>
              <a:buChar char="○"/>
            </a:pPr>
            <a:r>
              <a:rPr lang="en">
                <a:solidFill>
                  <a:srgbClr val="5B5B5B"/>
                </a:solidFill>
              </a:rPr>
              <a:t>Roughly 327 students enrolled in CS250</a:t>
            </a:r>
          </a:p>
          <a:p>
            <a:pPr indent="-342900" lvl="0" marL="457200" rtl="0">
              <a:spcBef>
                <a:spcPts val="0"/>
              </a:spcBef>
              <a:spcAft>
                <a:spcPts val="0"/>
              </a:spcAft>
              <a:buClr>
                <a:srgbClr val="5B5B5B"/>
              </a:buClr>
              <a:buSzPts val="1800"/>
              <a:buChar char="●"/>
            </a:pPr>
            <a:r>
              <a:rPr lang="en">
                <a:solidFill>
                  <a:srgbClr val="5B5B5B"/>
                </a:solidFill>
              </a:rPr>
              <a:t>2016 - 2017: </a:t>
            </a:r>
          </a:p>
          <a:p>
            <a:pPr indent="-317500" lvl="1" marL="914400" rtl="0">
              <a:spcBef>
                <a:spcPts val="0"/>
              </a:spcBef>
              <a:spcAft>
                <a:spcPts val="0"/>
              </a:spcAft>
              <a:buClr>
                <a:srgbClr val="5B5B5B"/>
              </a:buClr>
              <a:buSzPts val="1400"/>
              <a:buChar char="○"/>
            </a:pPr>
            <a:r>
              <a:rPr lang="en">
                <a:solidFill>
                  <a:srgbClr val="5B5B5B"/>
                </a:solidFill>
              </a:rPr>
              <a:t>Roughly 199 students enrolled in CS361 </a:t>
            </a:r>
          </a:p>
          <a:p>
            <a:pPr indent="-317500" lvl="1" marL="914400" rtl="0">
              <a:spcBef>
                <a:spcPts val="0"/>
              </a:spcBef>
              <a:spcAft>
                <a:spcPts val="0"/>
              </a:spcAft>
              <a:buClr>
                <a:srgbClr val="5B5B5B"/>
              </a:buClr>
              <a:buSzPts val="1400"/>
              <a:buChar char="○"/>
            </a:pPr>
            <a:r>
              <a:rPr lang="en">
                <a:solidFill>
                  <a:srgbClr val="5B5B5B"/>
                </a:solidFill>
              </a:rPr>
              <a:t>Roughly 180 students enrolled in CS330 </a:t>
            </a:r>
          </a:p>
          <a:p>
            <a:pPr indent="-317500" lvl="1" marL="914400" rtl="0">
              <a:spcBef>
                <a:spcPts val="0"/>
              </a:spcBef>
              <a:buClr>
                <a:srgbClr val="5B5B5B"/>
              </a:buClr>
              <a:buSzPts val="1400"/>
              <a:buChar char="○"/>
            </a:pPr>
            <a:r>
              <a:rPr lang="en">
                <a:solidFill>
                  <a:srgbClr val="5B5B5B"/>
                </a:solidFill>
              </a:rPr>
              <a:t>Roughly 182 students enrolled in CS350</a:t>
            </a:r>
          </a:p>
        </p:txBody>
      </p:sp>
      <p:sp>
        <p:nvSpPr>
          <p:cNvPr id="591" name="Shape 591"/>
          <p:cNvSpPr txBox="1"/>
          <p:nvPr>
            <p:ph idx="12" type="sldNum"/>
          </p:nvPr>
        </p:nvSpPr>
        <p:spPr>
          <a:xfrm>
            <a:off x="6584748" y="4663225"/>
            <a:ext cx="24363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Shape 59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C : </a:t>
            </a:r>
            <a:r>
              <a:rPr lang="en"/>
              <a:t>Rapid Prototype GUI Sample - Joel</a:t>
            </a:r>
          </a:p>
        </p:txBody>
      </p:sp>
      <p:sp>
        <p:nvSpPr>
          <p:cNvPr id="597" name="Shape 59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598" name="Shape 598"/>
          <p:cNvSpPr txBox="1"/>
          <p:nvPr>
            <p:ph idx="12" type="sldNum"/>
          </p:nvPr>
        </p:nvSpPr>
        <p:spPr>
          <a:xfrm>
            <a:off x="6325169" y="4663225"/>
            <a:ext cx="2696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descr="Just a short mockup of a programming game idea for the product.  You play as a child and their dog in a 2D Platformer/Puzzle environment, teaching the dog commands to overcome obstacles using basic programming skills and techniques." id="599" name="Shape 599" title="CS410 Programming Game Pitch">
            <a:hlinkClick r:id="rId3"/>
          </p:cNvPr>
          <p:cNvSpPr/>
          <p:nvPr/>
        </p:nvSpPr>
        <p:spPr>
          <a:xfrm>
            <a:off x="311701" y="1152475"/>
            <a:ext cx="8520600" cy="3416400"/>
          </a:xfrm>
          <a:prstGeom prst="rect">
            <a:avLst/>
          </a:prstGeom>
          <a:blipFill>
            <a:blip r:embed="rId4">
              <a:alphaModFix/>
            </a:blip>
            <a:stretch>
              <a:fillRect/>
            </a:stretch>
          </a:blipFill>
          <a:ln>
            <a:noFill/>
          </a:ln>
        </p:spPr>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Shape 60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C : Rapid Prototype</a:t>
            </a:r>
            <a:r>
              <a:rPr lang="en"/>
              <a:t> GUI Sample - Casey </a:t>
            </a:r>
          </a:p>
        </p:txBody>
      </p:sp>
      <p:sp>
        <p:nvSpPr>
          <p:cNvPr id="605" name="Shape 60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606" name="Shape 606"/>
          <p:cNvSpPr txBox="1"/>
          <p:nvPr>
            <p:ph idx="12" type="sldNum"/>
          </p:nvPr>
        </p:nvSpPr>
        <p:spPr>
          <a:xfrm>
            <a:off x="6502772" y="4663225"/>
            <a:ext cx="25182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descr="The shortened version of the dungeon escape demo explanation video." id="607" name="Shape 607" title="CS410 Dungeon Escape Demo (Short Ver.)">
            <a:hlinkClick r:id="rId3"/>
          </p:cNvPr>
          <p:cNvSpPr/>
          <p:nvPr/>
        </p:nvSpPr>
        <p:spPr>
          <a:xfrm>
            <a:off x="311700" y="1152475"/>
            <a:ext cx="8520600" cy="3416400"/>
          </a:xfrm>
          <a:prstGeom prst="rect">
            <a:avLst/>
          </a:prstGeom>
          <a:blipFill>
            <a:blip r:embed="rId4">
              <a:alphaModFix/>
            </a:blip>
            <a:stretch>
              <a:fillRect/>
            </a:stretch>
          </a:blipFill>
          <a:ln>
            <a:noFill/>
          </a:ln>
        </p:spPr>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Shape 6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C : </a:t>
            </a:r>
            <a:r>
              <a:rPr lang="en"/>
              <a:t>Rapid Prototype GUI Sample - Casey</a:t>
            </a:r>
          </a:p>
        </p:txBody>
      </p:sp>
      <p:sp>
        <p:nvSpPr>
          <p:cNvPr id="613" name="Shape 61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614" name="Shape 614"/>
          <p:cNvSpPr txBox="1"/>
          <p:nvPr>
            <p:ph idx="12" type="sldNum"/>
          </p:nvPr>
        </p:nvSpPr>
        <p:spPr>
          <a:xfrm>
            <a:off x="6325169" y="4663225"/>
            <a:ext cx="2696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pic>
        <p:nvPicPr>
          <p:cNvPr descr="step2_1.PNG" id="615" name="Shape 615"/>
          <p:cNvPicPr preferRelativeResize="0"/>
          <p:nvPr/>
        </p:nvPicPr>
        <p:blipFill>
          <a:blip r:embed="rId3">
            <a:alphaModFix/>
          </a:blip>
          <a:stretch>
            <a:fillRect/>
          </a:stretch>
        </p:blipFill>
        <p:spPr>
          <a:xfrm>
            <a:off x="311700" y="1152475"/>
            <a:ext cx="8520599" cy="34164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Shape 6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D : </a:t>
            </a:r>
            <a:r>
              <a:rPr lang="en"/>
              <a:t>Unity SDK Information</a:t>
            </a:r>
          </a:p>
        </p:txBody>
      </p:sp>
      <p:sp>
        <p:nvSpPr>
          <p:cNvPr id="621" name="Shape 621"/>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Flexible UI and developer workflow system </a:t>
            </a:r>
          </a:p>
          <a:p>
            <a:pPr indent="-317500" lvl="1" marL="914400" rtl="0">
              <a:spcBef>
                <a:spcPts val="0"/>
              </a:spcBef>
              <a:spcAft>
                <a:spcPts val="0"/>
              </a:spcAft>
              <a:buSzPts val="1400"/>
              <a:buChar char="○"/>
            </a:pPr>
            <a:r>
              <a:rPr lang="en" sz="1400"/>
              <a:t>Allows users to develop a product efficiently</a:t>
            </a:r>
          </a:p>
          <a:p>
            <a:pPr indent="-342900" lvl="0" marL="457200" rtl="0">
              <a:spcBef>
                <a:spcPts val="0"/>
              </a:spcBef>
              <a:spcAft>
                <a:spcPts val="0"/>
              </a:spcAft>
              <a:buSzPts val="1800"/>
              <a:buChar char="●"/>
            </a:pPr>
            <a:r>
              <a:rPr lang="en" sz="1800"/>
              <a:t>Tools for software development: </a:t>
            </a:r>
          </a:p>
          <a:p>
            <a:pPr indent="-317500" lvl="1" marL="914400" rtl="0">
              <a:spcBef>
                <a:spcPts val="0"/>
              </a:spcBef>
              <a:spcAft>
                <a:spcPts val="0"/>
              </a:spcAft>
              <a:buSzPts val="1400"/>
              <a:buChar char="○"/>
            </a:pPr>
            <a:r>
              <a:rPr lang="en" sz="1400"/>
              <a:t>MonoDevelop IDE and support for multiple platforms and build environments </a:t>
            </a:r>
          </a:p>
          <a:p>
            <a:pPr indent="-317500" lvl="0" marL="457200" rtl="0">
              <a:spcBef>
                <a:spcPts val="0"/>
              </a:spcBef>
              <a:buSzPts val="1400"/>
              <a:buChar char="●"/>
            </a:pPr>
            <a:r>
              <a:rPr lang="en"/>
              <a:t>According to </a:t>
            </a:r>
            <a:r>
              <a:rPr b="1" lang="en">
                <a:solidFill>
                  <a:srgbClr val="000000"/>
                </a:solidFill>
              </a:rPr>
              <a:t>Unity Technologies</a:t>
            </a:r>
            <a:r>
              <a:rPr lang="en"/>
              <a:t>, there were over 5 billion downloads of products made with Unity in quarter one of 2016, with an extra 2.4 billion in mobile product downloads</a:t>
            </a:r>
          </a:p>
        </p:txBody>
      </p:sp>
      <p:sp>
        <p:nvSpPr>
          <p:cNvPr id="622" name="Shape 622"/>
          <p:cNvSpPr txBox="1"/>
          <p:nvPr>
            <p:ph idx="12" type="sldNum"/>
          </p:nvPr>
        </p:nvSpPr>
        <p:spPr>
          <a:xfrm>
            <a:off x="6755526" y="4663225"/>
            <a:ext cx="22656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pic>
        <p:nvPicPr>
          <p:cNvPr id="623" name="Shape 623"/>
          <p:cNvPicPr preferRelativeResize="0"/>
          <p:nvPr/>
        </p:nvPicPr>
        <p:blipFill>
          <a:blip r:embed="rId3">
            <a:alphaModFix/>
          </a:blip>
          <a:stretch>
            <a:fillRect/>
          </a:stretch>
        </p:blipFill>
        <p:spPr>
          <a:xfrm>
            <a:off x="4311600" y="1058125"/>
            <a:ext cx="2455350" cy="1906875"/>
          </a:xfrm>
          <a:prstGeom prst="rect">
            <a:avLst/>
          </a:prstGeom>
          <a:noFill/>
          <a:ln>
            <a:noFill/>
          </a:ln>
        </p:spPr>
      </p:pic>
      <p:pic>
        <p:nvPicPr>
          <p:cNvPr id="624" name="Shape 624"/>
          <p:cNvPicPr preferRelativeResize="0"/>
          <p:nvPr/>
        </p:nvPicPr>
        <p:blipFill rotWithShape="1">
          <a:blip r:embed="rId4">
            <a:alphaModFix/>
          </a:blip>
          <a:srcRect b="0" l="0" r="7407" t="0"/>
          <a:stretch/>
        </p:blipFill>
        <p:spPr>
          <a:xfrm>
            <a:off x="6766950" y="1085100"/>
            <a:ext cx="2052076" cy="1906876"/>
          </a:xfrm>
          <a:prstGeom prst="rect">
            <a:avLst/>
          </a:prstGeom>
          <a:noFill/>
          <a:ln>
            <a:noFill/>
          </a:ln>
        </p:spPr>
      </p:pic>
      <p:pic>
        <p:nvPicPr>
          <p:cNvPr id="625" name="Shape 625"/>
          <p:cNvPicPr preferRelativeResize="0"/>
          <p:nvPr/>
        </p:nvPicPr>
        <p:blipFill>
          <a:blip r:embed="rId5">
            <a:alphaModFix/>
          </a:blip>
          <a:stretch>
            <a:fillRect/>
          </a:stretch>
        </p:blipFill>
        <p:spPr>
          <a:xfrm>
            <a:off x="4359400" y="2965000"/>
            <a:ext cx="4520698" cy="1509526"/>
          </a:xfrm>
          <a:prstGeom prst="rect">
            <a:avLst/>
          </a:prstGeom>
          <a:noFill/>
          <a:ln>
            <a:noFill/>
          </a:ln>
        </p:spPr>
      </p:pic>
      <p:sp>
        <p:nvSpPr>
          <p:cNvPr id="626" name="Shape 626"/>
          <p:cNvSpPr txBox="1"/>
          <p:nvPr/>
        </p:nvSpPr>
        <p:spPr>
          <a:xfrm>
            <a:off x="4359400" y="4474525"/>
            <a:ext cx="4661700" cy="22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Image Source: https://unity3d.com/</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Shape 63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Appendix D : Unity SDK Information</a:t>
            </a:r>
          </a:p>
          <a:p>
            <a:pPr indent="0" lvl="0" marL="0" rtl="0">
              <a:spcBef>
                <a:spcPts val="0"/>
              </a:spcBef>
              <a:buNone/>
            </a:pPr>
            <a:r>
              <a:t/>
            </a:r>
            <a:endParaRPr/>
          </a:p>
        </p:txBody>
      </p:sp>
      <p:sp>
        <p:nvSpPr>
          <p:cNvPr id="632" name="Shape 6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pic>
        <p:nvPicPr>
          <p:cNvPr descr="FPP4.PNG" id="633" name="Shape 633"/>
          <p:cNvPicPr preferRelativeResize="0"/>
          <p:nvPr/>
        </p:nvPicPr>
        <p:blipFill>
          <a:blip r:embed="rId3">
            <a:alphaModFix/>
          </a:blip>
          <a:stretch>
            <a:fillRect/>
          </a:stretch>
        </p:blipFill>
        <p:spPr>
          <a:xfrm>
            <a:off x="4832400" y="990400"/>
            <a:ext cx="3999900" cy="3416400"/>
          </a:xfrm>
          <a:prstGeom prst="rect">
            <a:avLst/>
          </a:prstGeom>
          <a:noFill/>
          <a:ln>
            <a:noFill/>
          </a:ln>
        </p:spPr>
      </p:pic>
      <p:sp>
        <p:nvSpPr>
          <p:cNvPr id="634" name="Shape 634"/>
          <p:cNvSpPr txBox="1"/>
          <p:nvPr>
            <p:ph idx="1" type="body"/>
          </p:nvPr>
        </p:nvSpPr>
        <p:spPr>
          <a:xfrm>
            <a:off x="464100" y="13048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Most flexible and powerful of the Out-of-the-Box programming languages Unity supports</a:t>
            </a:r>
          </a:p>
          <a:p>
            <a:pPr indent="-317500" lvl="1" marL="914400" rtl="0">
              <a:spcBef>
                <a:spcPts val="0"/>
              </a:spcBef>
              <a:spcAft>
                <a:spcPts val="0"/>
              </a:spcAft>
              <a:buSzPts val="1400"/>
              <a:buChar char="○"/>
            </a:pPr>
            <a:r>
              <a:rPr lang="en"/>
              <a:t>L</a:t>
            </a:r>
            <a:r>
              <a:rPr lang="en" sz="1400"/>
              <a:t>arge suite of built in functions/methods</a:t>
            </a:r>
            <a:r>
              <a:rPr lang="en"/>
              <a:t> </a:t>
            </a:r>
          </a:p>
          <a:p>
            <a:pPr indent="-317500" lvl="1" marL="914400" rtl="0">
              <a:spcBef>
                <a:spcPts val="0"/>
              </a:spcBef>
              <a:spcAft>
                <a:spcPts val="0"/>
              </a:spcAft>
              <a:buSzPts val="1400"/>
              <a:buChar char="○"/>
            </a:pPr>
            <a:r>
              <a:rPr lang="en" sz="1400"/>
              <a:t>Unity-specific tools available when used alongside the Engine</a:t>
            </a:r>
          </a:p>
          <a:p>
            <a:pPr indent="-342900" lvl="0" marL="457200" rtl="0">
              <a:spcBef>
                <a:spcPts val="0"/>
              </a:spcBef>
              <a:spcAft>
                <a:spcPts val="0"/>
              </a:spcAft>
              <a:buSzPts val="1800"/>
              <a:buChar char="●"/>
            </a:pPr>
            <a:r>
              <a:rPr lang="en"/>
              <a:t>Developer support available through Unity’s Scripting API website </a:t>
            </a:r>
          </a:p>
          <a:p>
            <a:pPr indent="-317500" lvl="1" marL="914400" rtl="0">
              <a:spcBef>
                <a:spcPts val="0"/>
              </a:spcBef>
              <a:spcAft>
                <a:spcPts val="0"/>
              </a:spcAft>
              <a:buSzPts val="1400"/>
              <a:buChar char="○"/>
            </a:pPr>
            <a:r>
              <a:rPr lang="en" sz="1400"/>
              <a:t>Code examples </a:t>
            </a:r>
          </a:p>
          <a:p>
            <a:pPr indent="-317500" lvl="1" marL="914400" rtl="0">
              <a:spcBef>
                <a:spcPts val="0"/>
              </a:spcBef>
              <a:buSzPts val="1400"/>
              <a:buChar char="○"/>
            </a:pPr>
            <a:r>
              <a:rPr lang="en"/>
              <a:t>C</a:t>
            </a:r>
            <a:r>
              <a:rPr lang="en" sz="1400"/>
              <a:t>omplex breakdowns of Unity-specific functionality within C#</a:t>
            </a:r>
          </a:p>
        </p:txBody>
      </p:sp>
      <p:sp>
        <p:nvSpPr>
          <p:cNvPr id="635" name="Shape 635"/>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636" name="Shape 636"/>
          <p:cNvSpPr txBox="1"/>
          <p:nvPr/>
        </p:nvSpPr>
        <p:spPr>
          <a:xfrm>
            <a:off x="4832400" y="4406800"/>
            <a:ext cx="4259100" cy="3936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Image source: https://docs.unity3d.com/Manual/index.html?_ga=2.37814243.1199564661.1509584726-986472080.1506709735</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Key Terms</a:t>
            </a:r>
          </a:p>
        </p:txBody>
      </p:sp>
      <p:sp>
        <p:nvSpPr>
          <p:cNvPr id="126" name="Shape 12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b="1" lang="en"/>
              <a:t>Non-Technical User</a:t>
            </a:r>
            <a:r>
              <a:rPr lang="en"/>
              <a:t> - User who lacks formal education/knowledge in computer science, computer programming, object-oriented programming, or problem solving</a:t>
            </a:r>
          </a:p>
          <a:p>
            <a:pPr indent="0" lvl="0" marL="0">
              <a:spcBef>
                <a:spcPts val="0"/>
              </a:spcBef>
              <a:buNone/>
            </a:pPr>
            <a:r>
              <a:rPr b="1" lang="en"/>
              <a:t>Non-Technical Game</a:t>
            </a:r>
            <a:r>
              <a:rPr lang="en"/>
              <a:t> - User-Friendly gameplay able to be utilized by non-technical users </a:t>
            </a:r>
          </a:p>
          <a:p>
            <a:pPr indent="0" lvl="0" marL="0">
              <a:spcBef>
                <a:spcPts val="0"/>
              </a:spcBef>
              <a:buNone/>
            </a:pPr>
            <a:r>
              <a:rPr b="1" lang="en"/>
              <a:t>User-Friendly</a:t>
            </a:r>
            <a:r>
              <a:rPr lang="en"/>
              <a:t> - Easy to comprehend by non-technical users</a:t>
            </a:r>
          </a:p>
        </p:txBody>
      </p:sp>
      <p:sp>
        <p:nvSpPr>
          <p:cNvPr id="127" name="Shape 127"/>
          <p:cNvSpPr txBox="1"/>
          <p:nvPr>
            <p:ph idx="12" type="sldNum"/>
          </p:nvPr>
        </p:nvSpPr>
        <p:spPr>
          <a:xfrm>
            <a:off x="6694050" y="4663225"/>
            <a:ext cx="23271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indent="0" lvl="0" marL="0">
              <a:spcBef>
                <a:spcPts val="0"/>
              </a:spcBef>
              <a:buNone/>
            </a:pPr>
            <a:r>
              <a:rPr lang="en"/>
              <a:t>P</a:t>
            </a:r>
            <a:r>
              <a:rPr lang="en">
                <a:solidFill>
                  <a:schemeClr val="lt2"/>
                </a:solidFill>
              </a:rPr>
              <a:t>o</a:t>
            </a:r>
            <a:r>
              <a:rPr lang="en"/>
              <a:t>lyM</a:t>
            </a:r>
            <a:r>
              <a:rPr lang="en">
                <a:solidFill>
                  <a:schemeClr val="lt2"/>
                </a:solidFill>
              </a:rPr>
              <a:t>o</a:t>
            </a:r>
            <a:r>
              <a:rPr lang="en"/>
              <a:t>r</a:t>
            </a:r>
            <a:r>
              <a:rPr lang="en">
                <a:solidFill>
                  <a:schemeClr val="lt2"/>
                </a:solidFill>
              </a:rPr>
              <a:t>p</a:t>
            </a:r>
            <a:r>
              <a:rPr lang="en"/>
              <a:t>her</a:t>
            </a:r>
          </a:p>
        </p:txBody>
      </p:sp>
      <p:sp>
        <p:nvSpPr>
          <p:cNvPr id="133" name="Shape 133"/>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indent="0" lvl="0" marL="0">
              <a:spcBef>
                <a:spcPts val="0"/>
              </a:spcBef>
              <a:buNone/>
            </a:pPr>
            <a:r>
              <a:rPr lang="en"/>
              <a:t>Our Problem Statement</a:t>
            </a:r>
          </a:p>
        </p:txBody>
      </p:sp>
      <p:sp>
        <p:nvSpPr>
          <p:cNvPr id="134" name="Shape 134"/>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0" lvl="0" marL="0">
              <a:spcBef>
                <a:spcPts val="0"/>
              </a:spcBef>
              <a:buNone/>
            </a:pPr>
            <a:r>
              <a:rPr lang="en"/>
              <a:t>Programming is intimidating for the uninitiated. As a result, first time ODU programming students drop out or switch majors. Existing tools fail to teach Object-Oriented Programming (OOP) concepts and problem solving skills.</a:t>
            </a:r>
          </a:p>
          <a:p>
            <a:pPr indent="0" lvl="0" marL="0">
              <a:spcBef>
                <a:spcPts val="0"/>
              </a:spcBef>
              <a:buNone/>
            </a:pPr>
            <a:r>
              <a:t/>
            </a:r>
            <a:endParaRPr/>
          </a:p>
          <a:p>
            <a:pPr indent="0" lvl="0" marL="0">
              <a:spcBef>
                <a:spcPts val="0"/>
              </a:spcBef>
              <a:buNone/>
            </a:pPr>
            <a:r>
              <a:t/>
            </a:r>
            <a:endParaRPr/>
          </a:p>
        </p:txBody>
      </p:sp>
      <p:sp>
        <p:nvSpPr>
          <p:cNvPr id="135" name="Shape 135"/>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sz="2400"/>
              <a:t>Student Progression Dilemma for CS Students at ODU</a:t>
            </a:r>
          </a:p>
        </p:txBody>
      </p:sp>
      <p:sp>
        <p:nvSpPr>
          <p:cNvPr id="141" name="Shape 14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en" sz="2000">
                <a:solidFill>
                  <a:schemeClr val="dk1"/>
                </a:solidFill>
              </a:rPr>
              <a:t>CS Courses as Requirements (See Appendix B for Additional Statistics)</a:t>
            </a:r>
          </a:p>
          <a:p>
            <a:pPr indent="0" lvl="0" marL="0" rtl="0">
              <a:lnSpc>
                <a:spcPct val="100000"/>
              </a:lnSpc>
              <a:spcBef>
                <a:spcPts val="0"/>
              </a:spcBef>
              <a:spcAft>
                <a:spcPts val="0"/>
              </a:spcAft>
              <a:buNone/>
            </a:pPr>
            <a:r>
              <a:t/>
            </a:r>
            <a:endParaRPr sz="2000">
              <a:solidFill>
                <a:schemeClr val="dk1"/>
              </a:solidFill>
            </a:endParaRPr>
          </a:p>
          <a:p>
            <a:pPr indent="-342900" lvl="0" marL="457200" rtl="0">
              <a:spcBef>
                <a:spcPts val="0"/>
              </a:spcBef>
              <a:spcAft>
                <a:spcPts val="0"/>
              </a:spcAft>
              <a:buClr>
                <a:srgbClr val="5B5B5B"/>
              </a:buClr>
              <a:buSzPts val="1800"/>
              <a:buChar char="●"/>
            </a:pPr>
            <a:r>
              <a:rPr lang="en">
                <a:solidFill>
                  <a:srgbClr val="5B5B5B"/>
                </a:solidFill>
              </a:rPr>
              <a:t>CS150:</a:t>
            </a:r>
          </a:p>
          <a:p>
            <a:pPr indent="-317500" lvl="1" marL="914400" rtl="0">
              <a:spcBef>
                <a:spcPts val="0"/>
              </a:spcBef>
              <a:spcAft>
                <a:spcPts val="0"/>
              </a:spcAft>
              <a:buClr>
                <a:srgbClr val="5B5B5B"/>
              </a:buClr>
              <a:buSzPts val="1400"/>
              <a:buChar char="○"/>
            </a:pPr>
            <a:r>
              <a:rPr lang="en" sz="1400">
                <a:solidFill>
                  <a:srgbClr val="5B5B5B"/>
                </a:solidFill>
              </a:rPr>
              <a:t>“</a:t>
            </a:r>
            <a:r>
              <a:rPr lang="en">
                <a:solidFill>
                  <a:srgbClr val="5B5B5B"/>
                </a:solidFill>
              </a:rPr>
              <a:t>S</a:t>
            </a:r>
            <a:r>
              <a:rPr lang="en" sz="1400">
                <a:solidFill>
                  <a:srgbClr val="5B5B5B"/>
                </a:solidFill>
              </a:rPr>
              <a:t>ervice </a:t>
            </a:r>
            <a:r>
              <a:rPr lang="en">
                <a:solidFill>
                  <a:srgbClr val="5B5B5B"/>
                </a:solidFill>
              </a:rPr>
              <a:t>C</a:t>
            </a:r>
            <a:r>
              <a:rPr lang="en" sz="1400">
                <a:solidFill>
                  <a:srgbClr val="5B5B5B"/>
                </a:solidFill>
              </a:rPr>
              <a:t>ourse”</a:t>
            </a:r>
            <a:r>
              <a:rPr lang="en">
                <a:solidFill>
                  <a:srgbClr val="5B5B5B"/>
                </a:solidFill>
              </a:rPr>
              <a:t> </a:t>
            </a:r>
          </a:p>
          <a:p>
            <a:pPr indent="-317500" lvl="1" marL="914400" rtl="0">
              <a:spcBef>
                <a:spcPts val="0"/>
              </a:spcBef>
              <a:spcAft>
                <a:spcPts val="0"/>
              </a:spcAft>
              <a:buClr>
                <a:srgbClr val="5B5B5B"/>
              </a:buClr>
              <a:buSzPts val="1400"/>
              <a:buChar char="○"/>
            </a:pPr>
            <a:r>
              <a:rPr lang="en">
                <a:solidFill>
                  <a:srgbClr val="5B5B5B"/>
                </a:solidFill>
              </a:rPr>
              <a:t>Required to be taken by CS, Physics, Math, Engineering, &amp; Mod-Simulation majors</a:t>
            </a:r>
          </a:p>
          <a:p>
            <a:pPr indent="-342900" lvl="0" marL="457200" rtl="0">
              <a:spcBef>
                <a:spcPts val="0"/>
              </a:spcBef>
              <a:spcAft>
                <a:spcPts val="0"/>
              </a:spcAft>
              <a:buClr>
                <a:srgbClr val="5B5B5B"/>
              </a:buClr>
              <a:buSzPts val="1800"/>
              <a:buChar char="●"/>
            </a:pPr>
            <a:r>
              <a:rPr lang="en">
                <a:solidFill>
                  <a:srgbClr val="5B5B5B"/>
                </a:solidFill>
              </a:rPr>
              <a:t>CS250: </a:t>
            </a:r>
          </a:p>
          <a:p>
            <a:pPr indent="-317500" lvl="1" marL="914400" rtl="0">
              <a:spcBef>
                <a:spcPts val="0"/>
              </a:spcBef>
              <a:spcAft>
                <a:spcPts val="0"/>
              </a:spcAft>
              <a:buClr>
                <a:srgbClr val="5B5B5B"/>
              </a:buClr>
              <a:buSzPts val="1400"/>
              <a:buChar char="○"/>
            </a:pPr>
            <a:r>
              <a:rPr lang="en">
                <a:solidFill>
                  <a:srgbClr val="5B5B5B"/>
                </a:solidFill>
              </a:rPr>
              <a:t>R</a:t>
            </a:r>
            <a:r>
              <a:rPr lang="en" sz="1400">
                <a:solidFill>
                  <a:srgbClr val="5B5B5B"/>
                </a:solidFill>
              </a:rPr>
              <a:t>equired to be taken by CS, Mod-Simulation, &amp; Computer and Electrical Engineering majors</a:t>
            </a:r>
          </a:p>
          <a:p>
            <a:pPr indent="-342900" lvl="0" marL="457200" rtl="0">
              <a:spcBef>
                <a:spcPts val="0"/>
              </a:spcBef>
              <a:spcAft>
                <a:spcPts val="0"/>
              </a:spcAft>
              <a:buClr>
                <a:srgbClr val="5B5B5B"/>
              </a:buClr>
              <a:buSzPts val="1800"/>
              <a:buChar char="●"/>
            </a:pPr>
            <a:r>
              <a:rPr lang="en">
                <a:solidFill>
                  <a:srgbClr val="5B5B5B"/>
                </a:solidFill>
              </a:rPr>
              <a:t>CS330: </a:t>
            </a:r>
          </a:p>
          <a:p>
            <a:pPr indent="-317500" lvl="1" marL="914400" rtl="0">
              <a:spcBef>
                <a:spcPts val="0"/>
              </a:spcBef>
              <a:spcAft>
                <a:spcPts val="0"/>
              </a:spcAft>
              <a:buClr>
                <a:srgbClr val="5B5B5B"/>
              </a:buClr>
              <a:buSzPts val="1400"/>
              <a:buChar char="○"/>
            </a:pPr>
            <a:r>
              <a:rPr lang="en">
                <a:solidFill>
                  <a:srgbClr val="5B5B5B"/>
                </a:solidFill>
              </a:rPr>
              <a:t>R</a:t>
            </a:r>
            <a:r>
              <a:rPr lang="en" sz="1400">
                <a:solidFill>
                  <a:srgbClr val="5B5B5B"/>
                </a:solidFill>
              </a:rPr>
              <a:t>equired to be taken by CS &amp; Mod-Simulation majors</a:t>
            </a:r>
          </a:p>
          <a:p>
            <a:pPr indent="-342900" lvl="0" marL="457200" rtl="0">
              <a:spcBef>
                <a:spcPts val="0"/>
              </a:spcBef>
              <a:spcAft>
                <a:spcPts val="0"/>
              </a:spcAft>
              <a:buClr>
                <a:srgbClr val="5B5B5B"/>
              </a:buClr>
              <a:buSzPts val="1800"/>
              <a:buChar char="●"/>
            </a:pPr>
            <a:r>
              <a:rPr lang="en">
                <a:solidFill>
                  <a:srgbClr val="5B5B5B"/>
                </a:solidFill>
              </a:rPr>
              <a:t>CS361: </a:t>
            </a:r>
          </a:p>
          <a:p>
            <a:pPr indent="-317500" lvl="1" marL="914400" rtl="0">
              <a:spcBef>
                <a:spcPts val="0"/>
              </a:spcBef>
              <a:spcAft>
                <a:spcPts val="0"/>
              </a:spcAft>
              <a:buClr>
                <a:srgbClr val="5B5B5B"/>
              </a:buClr>
              <a:buSzPts val="1400"/>
              <a:buChar char="○"/>
            </a:pPr>
            <a:r>
              <a:rPr lang="en">
                <a:solidFill>
                  <a:srgbClr val="5B5B5B"/>
                </a:solidFill>
              </a:rPr>
              <a:t>Required to be taken by CS &amp; Computer and Electrical Engineering majors</a:t>
            </a:r>
          </a:p>
          <a:p>
            <a:pPr indent="-342900" lvl="0" marL="457200" rtl="0">
              <a:spcBef>
                <a:spcPts val="0"/>
              </a:spcBef>
              <a:spcAft>
                <a:spcPts val="0"/>
              </a:spcAft>
              <a:buClr>
                <a:srgbClr val="5B5B5B"/>
              </a:buClr>
              <a:buSzPts val="1800"/>
              <a:buChar char="●"/>
            </a:pPr>
            <a:r>
              <a:rPr lang="en">
                <a:solidFill>
                  <a:srgbClr val="5B5B5B"/>
                </a:solidFill>
              </a:rPr>
              <a:t>CS350: </a:t>
            </a:r>
          </a:p>
          <a:p>
            <a:pPr indent="-317500" lvl="1" marL="914400" rtl="0">
              <a:spcBef>
                <a:spcPts val="0"/>
              </a:spcBef>
              <a:buClr>
                <a:srgbClr val="5B5B5B"/>
              </a:buClr>
              <a:buSzPts val="1400"/>
              <a:buChar char="○"/>
            </a:pPr>
            <a:r>
              <a:rPr lang="en">
                <a:solidFill>
                  <a:srgbClr val="5B5B5B"/>
                </a:solidFill>
              </a:rPr>
              <a:t>R</a:t>
            </a:r>
            <a:r>
              <a:rPr lang="en" sz="1400">
                <a:solidFill>
                  <a:srgbClr val="5B5B5B"/>
                </a:solidFill>
              </a:rPr>
              <a:t>equired to be taken by CS </a:t>
            </a:r>
            <a:r>
              <a:rPr lang="en">
                <a:solidFill>
                  <a:srgbClr val="5B5B5B"/>
                </a:solidFill>
              </a:rPr>
              <a:t>&amp;</a:t>
            </a:r>
            <a:r>
              <a:rPr lang="en" sz="1400">
                <a:solidFill>
                  <a:srgbClr val="5B5B5B"/>
                </a:solidFill>
              </a:rPr>
              <a:t> Computer Engineerin</a:t>
            </a:r>
            <a:r>
              <a:rPr lang="en">
                <a:solidFill>
                  <a:srgbClr val="5B5B5B"/>
                </a:solidFill>
              </a:rPr>
              <a:t>g majors</a:t>
            </a:r>
          </a:p>
        </p:txBody>
      </p:sp>
      <p:sp>
        <p:nvSpPr>
          <p:cNvPr id="142" name="Shape 142"/>
          <p:cNvSpPr txBox="1"/>
          <p:nvPr>
            <p:ph idx="12" type="sldNum"/>
          </p:nvPr>
        </p:nvSpPr>
        <p:spPr>
          <a:xfrm>
            <a:off x="6292019" y="4663225"/>
            <a:ext cx="2729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